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711" r:id="rId3"/>
    <p:sldMasterId id="2147483724" r:id="rId4"/>
  </p:sldMasterIdLst>
  <p:notesMasterIdLst>
    <p:notesMasterId r:id="rId17"/>
  </p:notesMasterIdLst>
  <p:sldIdLst>
    <p:sldId id="265" r:id="rId5"/>
    <p:sldId id="257" r:id="rId6"/>
    <p:sldId id="258" r:id="rId7"/>
    <p:sldId id="259" r:id="rId8"/>
    <p:sldId id="260" r:id="rId9"/>
    <p:sldId id="261" r:id="rId10"/>
    <p:sldId id="262" r:id="rId11"/>
    <p:sldId id="263" r:id="rId12"/>
    <p:sldId id="393" r:id="rId13"/>
    <p:sldId id="264" r:id="rId14"/>
    <p:sldId id="377" r:id="rId15"/>
    <p:sldId id="3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85831"/>
  </p:normalViewPr>
  <p:slideViewPr>
    <p:cSldViewPr snapToGrid="0" snapToObjects="1">
      <p:cViewPr varScale="1">
        <p:scale>
          <a:sx n="109" d="100"/>
          <a:sy n="109" d="100"/>
        </p:scale>
        <p:origin x="2304" y="1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A29B-AF69-B140-B5C4-59042C8365FF}" type="datetimeFigureOut">
              <a:rPr lang="en-US" smtClean="0"/>
              <a:t>8/31/22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93AF8-193C-9B40-9946-765B7E78692B}" type="slidenum">
              <a:rPr lang="en-US" smtClean="0"/>
              <a:t>‹#›</a:t>
            </a:fld>
            <a:endParaRPr lang="en-US"/>
          </a:p>
        </p:txBody>
      </p:sp>
    </p:spTree>
    <p:extLst>
      <p:ext uri="{BB962C8B-B14F-4D97-AF65-F5344CB8AC3E}">
        <p14:creationId xmlns:p14="http://schemas.microsoft.com/office/powerpoint/2010/main" val="346657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E10EB-31B0-ED42-B356-EE5701E1292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0D74F-8687-1642-BB3B-1698F63D6AEE}" type="slidenum">
              <a:rPr lang="en-US" sz="1200">
                <a:solidFill>
                  <a:srgbClr val="000000"/>
                </a:solidFill>
              </a:rPr>
              <a:pPr/>
              <a:t>10</a:t>
            </a:fld>
            <a:endParaRPr lang="en-US" sz="1200">
              <a:solidFill>
                <a:srgbClr val="000000"/>
              </a:solidFill>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71C91D-7E9F-6E43-B8F6-C9E902BF0B66}" type="slidenum">
              <a:rPr lang="en-US" sz="1200">
                <a:solidFill>
                  <a:prstClr val="black"/>
                </a:solidFill>
              </a:rPr>
              <a:pPr/>
              <a:t>2</a:t>
            </a:fld>
            <a:endParaRPr lang="en-US" sz="1200">
              <a:solidFill>
                <a:prstClr val="black"/>
              </a:solidFill>
            </a:endParaRPr>
          </a:p>
        </p:txBody>
      </p:sp>
      <p:sp>
        <p:nvSpPr>
          <p:cNvPr id="231426" name="Rectangle 1026"/>
          <p:cNvSpPr>
            <a:spLocks noGrp="1" noRot="1" noChangeAspect="1" noChangeArrowheads="1" noTextEdit="1"/>
          </p:cNvSpPr>
          <p:nvPr>
            <p:ph type="sldImg"/>
          </p:nvPr>
        </p:nvSpPr>
        <p:spPr>
          <a:ln/>
        </p:spPr>
      </p:sp>
      <p:sp>
        <p:nvSpPr>
          <p:cNvPr id="23142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462662-1E4D-104B-A1C9-58E899E895C0}" type="slidenum">
              <a:rPr lang="en-US" sz="1200">
                <a:solidFill>
                  <a:prstClr val="black"/>
                </a:solidFill>
              </a:rPr>
              <a:pPr/>
              <a:t>3</a:t>
            </a:fld>
            <a:endParaRPr lang="en-US" sz="1200">
              <a:solidFill>
                <a:prstClr val="black"/>
              </a:solidFill>
            </a:endParaRPr>
          </a:p>
        </p:txBody>
      </p:sp>
      <p:sp>
        <p:nvSpPr>
          <p:cNvPr id="233474" name="Rectangle 1026"/>
          <p:cNvSpPr>
            <a:spLocks noGrp="1" noRot="1" noChangeAspect="1" noChangeArrowheads="1" noTextEdit="1"/>
          </p:cNvSpPr>
          <p:nvPr>
            <p:ph type="sldImg"/>
          </p:nvPr>
        </p:nvSpPr>
        <p:spPr>
          <a:ln/>
        </p:spPr>
      </p:sp>
      <p:sp>
        <p:nvSpPr>
          <p:cNvPr id="23347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http://www.tyndalehouse.com/staff/Head/P64TB.htm says the Magdalene fragment is actually from about AD 200.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8C8D96-6A7F-8A40-8C5E-87E8A71F0756}" type="slidenum">
              <a:rPr lang="en-US" sz="1200">
                <a:solidFill>
                  <a:prstClr val="black"/>
                </a:solidFill>
              </a:rPr>
              <a:pPr/>
              <a:t>4</a:t>
            </a:fld>
            <a:endParaRPr lang="en-US" sz="1200">
              <a:solidFill>
                <a:prstClr val="black"/>
              </a:solidFill>
            </a:endParaRPr>
          </a:p>
        </p:txBody>
      </p:sp>
      <p:sp>
        <p:nvSpPr>
          <p:cNvPr id="235522" name="Rectangle 1026"/>
          <p:cNvSpPr>
            <a:spLocks noGrp="1" noRot="1" noChangeAspect="1" noChangeArrowheads="1" noTextEdit="1"/>
          </p:cNvSpPr>
          <p:nvPr>
            <p:ph type="sldImg"/>
          </p:nvPr>
        </p:nvSpPr>
        <p:spPr>
          <a:ln/>
        </p:spPr>
      </p:sp>
      <p:sp>
        <p:nvSpPr>
          <p:cNvPr id="23552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The original Declaration of 1776 is only just over 200 years old but is barely readable.  </a:t>
            </a:r>
          </a:p>
          <a:p>
            <a:pPr eaLnBrk="1" hangingPunct="1"/>
            <a:r>
              <a:rPr lang="en-US">
                <a:latin typeface="Arial" charset="0"/>
                <a:ea typeface="ＭＳ Ｐゴシック" charset="0"/>
                <a:cs typeface="ＭＳ Ｐゴシック" charset="0"/>
              </a:rPr>
              <a:t>• Fortunately, a printer in 1823 engraved it, which has become the most frequently reproduced version of the document.</a:t>
            </a:r>
          </a:p>
          <a:p>
            <a:pPr eaLnBrk="1" hangingPunct="1"/>
            <a:r>
              <a:rPr lang="en-US" dirty="0">
                <a:latin typeface="Arial" charset="0"/>
                <a:ea typeface="ＭＳ Ｐゴシック" charset="0"/>
                <a:cs typeface="ＭＳ Ｐゴシック" charset="0"/>
              </a:rPr>
              <a:t>On it you can clearly see the signatures.</a:t>
            </a:r>
          </a:p>
          <a:p>
            <a:pPr eaLnBrk="1" hangingPunct="1"/>
            <a:r>
              <a:rPr lang="en-US" dirty="0">
                <a:latin typeface="Arial" charset="0"/>
                <a:ea typeface="ＭＳ Ｐゴシック" charset="0"/>
                <a:cs typeface="ＭＳ Ｐゴシック" charset="0"/>
              </a:rPr>
              <a:t>However, no such preservation techniques were possible for the original OT and NT documents, so only copies preserved in arid weather survived.</a:t>
            </a:r>
          </a:p>
          <a:p>
            <a:pPr eaLnBrk="1" hangingPunct="1"/>
            <a:r>
              <a:rPr lang="en-US" dirty="0">
                <a:latin typeface="Arial" charset="0"/>
                <a:ea typeface="ＭＳ Ｐゴシック" charset="0"/>
                <a:cs typeface="ＭＳ Ｐゴシック" charset="0"/>
              </a:rPr>
              <a:t>It is believed by some that, after the OT and NT autographs were copied accurately and proofread, these originals were then destroyed to prevent anyone from tampering with them.</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www.archives.gov</a:t>
            </a:r>
            <a:r>
              <a:rPr lang="en-US" dirty="0">
                <a:latin typeface="Arial" charset="0"/>
                <a:ea typeface="ＭＳ Ｐゴシック" charset="0"/>
                <a:cs typeface="ＭＳ Ｐゴシック" charset="0"/>
              </a:rPr>
              <a:t>/exhibits/charters/</a:t>
            </a:r>
            <a:r>
              <a:rPr lang="en-US" dirty="0" err="1">
                <a:latin typeface="Arial" charset="0"/>
                <a:ea typeface="ＭＳ Ｐゴシック" charset="0"/>
                <a:cs typeface="ＭＳ Ｐゴシック" charset="0"/>
              </a:rPr>
              <a:t>declaration.html</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666E90-8D14-C941-9DFF-F6B9EDC1112E}" type="slidenum">
              <a:rPr lang="en-US" sz="1200">
                <a:solidFill>
                  <a:prstClr val="black"/>
                </a:solidFill>
              </a:rPr>
              <a:pPr/>
              <a:t>5</a:t>
            </a:fld>
            <a:endParaRPr lang="en-US" sz="1200">
              <a:solidFill>
                <a:prstClr val="black"/>
              </a:solidFill>
            </a:endParaRPr>
          </a:p>
        </p:txBody>
      </p:sp>
      <p:sp>
        <p:nvSpPr>
          <p:cNvPr id="237570" name="Rectangle 1026"/>
          <p:cNvSpPr>
            <a:spLocks noGrp="1" noRot="1" noChangeAspect="1" noChangeArrowheads="1" noTextEdit="1"/>
          </p:cNvSpPr>
          <p:nvPr>
            <p:ph type="sldImg"/>
          </p:nvPr>
        </p:nvSpPr>
        <p:spPr>
          <a:ln/>
        </p:spPr>
      </p:sp>
      <p:sp>
        <p:nvSpPr>
          <p:cNvPr id="23757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B3D184-E253-1E4E-B065-B5331DB38A70}" type="slidenum">
              <a:rPr lang="en-US" sz="1200">
                <a:solidFill>
                  <a:prstClr val="black"/>
                </a:solidFill>
              </a:rPr>
              <a:pPr/>
              <a:t>6</a:t>
            </a:fld>
            <a:endParaRPr lang="en-US" sz="1200">
              <a:solidFill>
                <a:prstClr val="black"/>
              </a:solidFill>
            </a:endParaRPr>
          </a:p>
        </p:txBody>
      </p:sp>
      <p:sp>
        <p:nvSpPr>
          <p:cNvPr id="239618" name="Rectangle 2"/>
          <p:cNvSpPr>
            <a:spLocks noGrp="1" noRot="1" noChangeAspect="1" noChangeArrowheads="1"/>
          </p:cNvSpPr>
          <p:nvPr>
            <p:ph type="sldImg"/>
          </p:nvPr>
        </p:nvSpPr>
        <p:spPr>
          <a:xfrm>
            <a:off x="838200" y="457200"/>
            <a:ext cx="5181600" cy="3886200"/>
          </a:xfrm>
          <a:solidFill>
            <a:srgbClr val="FFFFFF"/>
          </a:solidFill>
          <a:ln/>
        </p:spPr>
      </p:sp>
      <p:sp>
        <p:nvSpPr>
          <p:cNvPr id="239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5F386C-A599-DF43-A760-073F2DF91A72}" type="slidenum">
              <a:rPr lang="en-US" sz="1200">
                <a:solidFill>
                  <a:prstClr val="black"/>
                </a:solidFill>
              </a:rPr>
              <a:pPr/>
              <a:t>7</a:t>
            </a:fld>
            <a:endParaRPr lang="en-US" sz="1200">
              <a:solidFill>
                <a:prstClr val="black"/>
              </a:solidFill>
            </a:endParaRPr>
          </a:p>
        </p:txBody>
      </p:sp>
      <p:sp>
        <p:nvSpPr>
          <p:cNvPr id="241666" name="Rectangle 2"/>
          <p:cNvSpPr>
            <a:spLocks noGrp="1" noRot="1" noChangeAspect="1" noChangeArrowheads="1"/>
          </p:cNvSpPr>
          <p:nvPr>
            <p:ph type="sldImg"/>
          </p:nvPr>
        </p:nvSpPr>
        <p:spPr>
          <a:xfrm>
            <a:off x="838200" y="457200"/>
            <a:ext cx="5181600" cy="3886200"/>
          </a:xfrm>
          <a:solidFill>
            <a:srgbClr val="FFFFFF"/>
          </a:solidFill>
          <a:ln/>
        </p:spPr>
      </p:sp>
      <p:sp>
        <p:nvSpPr>
          <p:cNvPr id="241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FAD1BD-7FB0-9D43-9A7D-7FE6A84F4427}" type="slidenum">
              <a:rPr lang="en-US" sz="1200">
                <a:solidFill>
                  <a:prstClr val="black"/>
                </a:solidFill>
              </a:rPr>
              <a:pPr/>
              <a:t>8</a:t>
            </a:fld>
            <a:endParaRPr lang="en-US" sz="1200">
              <a:solidFill>
                <a:prstClr val="black"/>
              </a:solidFill>
            </a:endParaRPr>
          </a:p>
        </p:txBody>
      </p:sp>
      <p:sp>
        <p:nvSpPr>
          <p:cNvPr id="243714" name="Rectangle 1026"/>
          <p:cNvSpPr>
            <a:spLocks noGrp="1" noRot="1" noChangeAspect="1" noChangeArrowheads="1"/>
          </p:cNvSpPr>
          <p:nvPr>
            <p:ph type="sldImg"/>
          </p:nvPr>
        </p:nvSpPr>
        <p:spPr>
          <a:solidFill>
            <a:srgbClr val="FFFFFF"/>
          </a:solidFill>
          <a:ln/>
        </p:spPr>
      </p:sp>
      <p:sp>
        <p:nvSpPr>
          <p:cNvPr id="2437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8"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1"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3"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5"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7"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05C8F7B1-D2AC-3B44-B2A2-9C18A0932D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71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09BF517-BD6C-E54A-AC6C-DA3D480E1A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986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1B66D4E4-5022-7B4E-AA32-6AD4BED193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963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B8A8C56E-1484-8C4D-8674-29AFEB0A21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08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9837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00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332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137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72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54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5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1BE75323-E9F4-A144-8F75-DEB940DF93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095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222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3451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05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877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546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5793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994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3772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117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60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37E7B87-B8D3-AF4B-B019-38910E24B4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4200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3015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1509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80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115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3926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281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1049864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9161134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303641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40544939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9E8EB24-431A-6246-88B9-AF7BC8D4F7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077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5209937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1559655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44321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1397148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42852671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40821278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7327955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A7675344-2A16-7A49-BAC3-F052FAB54C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300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79C088A2-FEC6-5F43-B955-88767CD64E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78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E7BE9BD0-8DF0-CA4C-8CFA-8D02F36FAC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037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614E28CB-8D75-DF44-8D55-2900A1580F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09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EAEA26B-851B-9A40-A53F-230B03D327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764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35"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37"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038"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0"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2"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4"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2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2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fontAlgn="base">
              <a:spcBef>
                <a:spcPct val="0"/>
              </a:spcBef>
              <a:spcAft>
                <a:spcPct val="0"/>
              </a:spcAft>
              <a:defRPr/>
            </a:pPr>
            <a:fld id="{97375BD2-DF08-6149-BC4F-D0A8B0FB882D}"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9268572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4"/>
        </a:buBlip>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5"/>
        </a:buBlip>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430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26628" name="Group 4"/>
          <p:cNvGrpSpPr>
            <a:grpSpLocks/>
          </p:cNvGrpSpPr>
          <p:nvPr/>
        </p:nvGrpSpPr>
        <p:grpSpPr bwMode="auto">
          <a:xfrm>
            <a:off x="0" y="0"/>
            <a:ext cx="1085850" cy="6845300"/>
            <a:chOff x="0" y="0"/>
            <a:chExt cx="684" cy="4312"/>
          </a:xfrm>
        </p:grpSpPr>
        <p:sp>
          <p:nvSpPr>
            <p:cNvPr id="26629" name="Rectangle 5"/>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grpSp>
          <p:nvGrpSpPr>
            <p:cNvPr id="26630" name="Group 6"/>
            <p:cNvGrpSpPr>
              <a:grpSpLocks/>
            </p:cNvGrpSpPr>
            <p:nvPr/>
          </p:nvGrpSpPr>
          <p:grpSpPr bwMode="auto">
            <a:xfrm>
              <a:off x="48" y="102"/>
              <a:ext cx="96" cy="4122"/>
              <a:chOff x="48" y="102"/>
              <a:chExt cx="96" cy="4122"/>
            </a:xfrm>
          </p:grpSpPr>
          <p:sp>
            <p:nvSpPr>
              <p:cNvPr id="26631" name="Rectangle 7"/>
              <p:cNvSpPr>
                <a:spLocks noChangeArrowheads="1"/>
              </p:cNvSpPr>
              <p:nvPr/>
            </p:nvSpPr>
            <p:spPr bwMode="auto">
              <a:xfrm>
                <a:off x="48" y="110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2" name="Rectangle 8"/>
              <p:cNvSpPr>
                <a:spLocks noChangeArrowheads="1"/>
              </p:cNvSpPr>
              <p:nvPr/>
            </p:nvSpPr>
            <p:spPr bwMode="auto">
              <a:xfrm>
                <a:off x="48" y="124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3" name="Rectangle 9"/>
              <p:cNvSpPr>
                <a:spLocks noChangeArrowheads="1"/>
              </p:cNvSpPr>
              <p:nvPr/>
            </p:nvSpPr>
            <p:spPr bwMode="auto">
              <a:xfrm>
                <a:off x="48" y="139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4" name="Rectangle 10"/>
              <p:cNvSpPr>
                <a:spLocks noChangeArrowheads="1"/>
              </p:cNvSpPr>
              <p:nvPr/>
            </p:nvSpPr>
            <p:spPr bwMode="auto">
              <a:xfrm>
                <a:off x="48" y="153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5" name="Rectangle 11"/>
              <p:cNvSpPr>
                <a:spLocks noChangeArrowheads="1"/>
              </p:cNvSpPr>
              <p:nvPr/>
            </p:nvSpPr>
            <p:spPr bwMode="auto">
              <a:xfrm>
                <a:off x="48" y="168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6" name="Rectangle 12"/>
              <p:cNvSpPr>
                <a:spLocks noChangeArrowheads="1"/>
              </p:cNvSpPr>
              <p:nvPr/>
            </p:nvSpPr>
            <p:spPr bwMode="auto">
              <a:xfrm>
                <a:off x="48" y="182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7" name="Rectangle 13"/>
              <p:cNvSpPr>
                <a:spLocks noChangeArrowheads="1"/>
              </p:cNvSpPr>
              <p:nvPr/>
            </p:nvSpPr>
            <p:spPr bwMode="auto">
              <a:xfrm>
                <a:off x="48" y="196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8" name="Rectangle 14"/>
              <p:cNvSpPr>
                <a:spLocks noChangeArrowheads="1"/>
              </p:cNvSpPr>
              <p:nvPr/>
            </p:nvSpPr>
            <p:spPr bwMode="auto">
              <a:xfrm>
                <a:off x="48" y="211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9" name="Rectangle 15"/>
              <p:cNvSpPr>
                <a:spLocks noChangeArrowheads="1"/>
              </p:cNvSpPr>
              <p:nvPr/>
            </p:nvSpPr>
            <p:spPr bwMode="auto">
              <a:xfrm>
                <a:off x="48" y="225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0" name="Rectangle 16"/>
              <p:cNvSpPr>
                <a:spLocks noChangeArrowheads="1"/>
              </p:cNvSpPr>
              <p:nvPr/>
            </p:nvSpPr>
            <p:spPr bwMode="auto">
              <a:xfrm>
                <a:off x="48" y="240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1" name="Rectangle 17"/>
              <p:cNvSpPr>
                <a:spLocks noChangeArrowheads="1"/>
              </p:cNvSpPr>
              <p:nvPr/>
            </p:nvSpPr>
            <p:spPr bwMode="auto">
              <a:xfrm>
                <a:off x="48" y="254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2" name="Rectangle 18"/>
              <p:cNvSpPr>
                <a:spLocks noChangeArrowheads="1"/>
              </p:cNvSpPr>
              <p:nvPr/>
            </p:nvSpPr>
            <p:spPr bwMode="auto">
              <a:xfrm>
                <a:off x="48" y="268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3" name="Rectangle 19"/>
              <p:cNvSpPr>
                <a:spLocks noChangeArrowheads="1"/>
              </p:cNvSpPr>
              <p:nvPr/>
            </p:nvSpPr>
            <p:spPr bwMode="auto">
              <a:xfrm>
                <a:off x="48" y="283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4" name="Rectangle 20"/>
              <p:cNvSpPr>
                <a:spLocks noChangeArrowheads="1"/>
              </p:cNvSpPr>
              <p:nvPr/>
            </p:nvSpPr>
            <p:spPr bwMode="auto">
              <a:xfrm>
                <a:off x="48" y="297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5" name="Rectangle 21"/>
              <p:cNvSpPr>
                <a:spLocks noChangeArrowheads="1"/>
              </p:cNvSpPr>
              <p:nvPr/>
            </p:nvSpPr>
            <p:spPr bwMode="auto">
              <a:xfrm>
                <a:off x="48" y="312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6" name="Rectangle 22"/>
              <p:cNvSpPr>
                <a:spLocks noChangeArrowheads="1"/>
              </p:cNvSpPr>
              <p:nvPr/>
            </p:nvSpPr>
            <p:spPr bwMode="auto">
              <a:xfrm>
                <a:off x="48" y="326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7" name="Rectangle 23"/>
              <p:cNvSpPr>
                <a:spLocks noChangeArrowheads="1"/>
              </p:cNvSpPr>
              <p:nvPr/>
            </p:nvSpPr>
            <p:spPr bwMode="auto">
              <a:xfrm>
                <a:off x="48" y="340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8" name="Rectangle 24"/>
              <p:cNvSpPr>
                <a:spLocks noChangeArrowheads="1"/>
              </p:cNvSpPr>
              <p:nvPr/>
            </p:nvSpPr>
            <p:spPr bwMode="auto">
              <a:xfrm>
                <a:off x="48" y="355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9" name="Rectangle 25"/>
              <p:cNvSpPr>
                <a:spLocks noChangeArrowheads="1"/>
              </p:cNvSpPr>
              <p:nvPr/>
            </p:nvSpPr>
            <p:spPr bwMode="auto">
              <a:xfrm>
                <a:off x="48" y="369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0" name="Rectangle 26"/>
              <p:cNvSpPr>
                <a:spLocks noChangeArrowheads="1"/>
              </p:cNvSpPr>
              <p:nvPr/>
            </p:nvSpPr>
            <p:spPr bwMode="auto">
              <a:xfrm>
                <a:off x="48" y="384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1" name="Rectangle 27"/>
              <p:cNvSpPr>
                <a:spLocks noChangeArrowheads="1"/>
              </p:cNvSpPr>
              <p:nvPr/>
            </p:nvSpPr>
            <p:spPr bwMode="auto">
              <a:xfrm>
                <a:off x="48" y="398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2" name="Rectangle 28"/>
              <p:cNvSpPr>
                <a:spLocks noChangeArrowheads="1"/>
              </p:cNvSpPr>
              <p:nvPr/>
            </p:nvSpPr>
            <p:spPr bwMode="auto">
              <a:xfrm>
                <a:off x="48" y="412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3" name="Rectangle 29"/>
              <p:cNvSpPr>
                <a:spLocks noChangeArrowheads="1"/>
              </p:cNvSpPr>
              <p:nvPr/>
            </p:nvSpPr>
            <p:spPr bwMode="auto">
              <a:xfrm>
                <a:off x="48" y="10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4" name="Rectangle 30"/>
              <p:cNvSpPr>
                <a:spLocks noChangeArrowheads="1"/>
              </p:cNvSpPr>
              <p:nvPr/>
            </p:nvSpPr>
            <p:spPr bwMode="auto">
              <a:xfrm>
                <a:off x="48" y="24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5" name="Rectangle 31"/>
              <p:cNvSpPr>
                <a:spLocks noChangeArrowheads="1"/>
              </p:cNvSpPr>
              <p:nvPr/>
            </p:nvSpPr>
            <p:spPr bwMode="auto">
              <a:xfrm>
                <a:off x="48" y="39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6" name="Rectangle 32"/>
              <p:cNvSpPr>
                <a:spLocks noChangeArrowheads="1"/>
              </p:cNvSpPr>
              <p:nvPr/>
            </p:nvSpPr>
            <p:spPr bwMode="auto">
              <a:xfrm>
                <a:off x="48" y="53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7" name="Rectangle 33"/>
              <p:cNvSpPr>
                <a:spLocks noChangeArrowheads="1"/>
              </p:cNvSpPr>
              <p:nvPr/>
            </p:nvSpPr>
            <p:spPr bwMode="auto">
              <a:xfrm>
                <a:off x="48" y="67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8" name="Rectangle 34"/>
              <p:cNvSpPr>
                <a:spLocks noChangeArrowheads="1"/>
              </p:cNvSpPr>
              <p:nvPr/>
            </p:nvSpPr>
            <p:spPr bwMode="auto">
              <a:xfrm>
                <a:off x="48" y="82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9" name="Rectangle 35"/>
              <p:cNvSpPr>
                <a:spLocks noChangeArrowheads="1"/>
              </p:cNvSpPr>
              <p:nvPr/>
            </p:nvSpPr>
            <p:spPr bwMode="auto">
              <a:xfrm>
                <a:off x="48" y="96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grpSp>
      </p:grpSp>
    </p:spTree>
    <p:extLst>
      <p:ext uri="{BB962C8B-B14F-4D97-AF65-F5344CB8AC3E}">
        <p14:creationId xmlns:p14="http://schemas.microsoft.com/office/powerpoint/2010/main" val="1583997175"/>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a:solidFill>
            <a:schemeClr val="tx2"/>
          </a:solidFill>
          <a:latin typeface="Times" pitchFamily="-112" charset="0"/>
        </a:defRPr>
      </a:lvl6pPr>
      <a:lvl7pPr marL="914400" algn="l" rtl="0" eaLnBrk="0" fontAlgn="base" hangingPunct="0">
        <a:spcBef>
          <a:spcPct val="0"/>
        </a:spcBef>
        <a:spcAft>
          <a:spcPct val="0"/>
        </a:spcAft>
        <a:defRPr sz="4400">
          <a:solidFill>
            <a:schemeClr val="tx2"/>
          </a:solidFill>
          <a:latin typeface="Times" pitchFamily="-112" charset="0"/>
        </a:defRPr>
      </a:lvl7pPr>
      <a:lvl8pPr marL="1371600" algn="l" rtl="0" eaLnBrk="0" fontAlgn="base" hangingPunct="0">
        <a:spcBef>
          <a:spcPct val="0"/>
        </a:spcBef>
        <a:spcAft>
          <a:spcPct val="0"/>
        </a:spcAft>
        <a:defRPr sz="4400">
          <a:solidFill>
            <a:schemeClr val="tx2"/>
          </a:solidFill>
          <a:latin typeface="Times" pitchFamily="-112" charset="0"/>
        </a:defRPr>
      </a:lvl8pPr>
      <a:lvl9pPr marL="1828800" algn="l"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1513113208"/>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020281342"/>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145EB-9285-EC48-9F8E-07AA4EB4E67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0" y="0"/>
            <a:ext cx="9144000" cy="6072884"/>
          </a:xfrm>
          <a:prstGeom prst="rect">
            <a:avLst/>
          </a:prstGeom>
        </p:spPr>
      </p:pic>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charset="0"/>
              <a:ea typeface="ＭＳ Ｐゴシック" charset="0"/>
            </a:endParaRPr>
          </a:p>
        </p:txBody>
      </p:sp>
      <p:sp>
        <p:nvSpPr>
          <p:cNvPr id="137219" name="Rectangle 7"/>
          <p:cNvSpPr>
            <a:spLocks noGrp="1" noChangeArrowheads="1"/>
          </p:cNvSpPr>
          <p:nvPr>
            <p:ph type="title" idx="4294967295"/>
          </p:nvPr>
        </p:nvSpPr>
        <p:spPr>
          <a:xfrm>
            <a:off x="9282895" y="2646641"/>
            <a:ext cx="4064000" cy="3319462"/>
          </a:xfrm>
        </p:spPr>
        <p:txBody>
          <a:bodyPr anchor="t"/>
          <a:lstStyle/>
          <a:p>
            <a:pPr algn="r" eaLnBrk="1" hangingPunct="1"/>
            <a:r>
              <a:rPr lang="en-US" sz="4800" b="1" dirty="0">
                <a:effectLst>
                  <a:glow rad="228600">
                    <a:schemeClr val="bg2">
                      <a:alpha val="79376"/>
                    </a:schemeClr>
                  </a:glow>
                  <a:outerShdw blurRad="38100" dist="38100" dir="2700000" algn="tl">
                    <a:srgbClr val="000000"/>
                  </a:outerShdw>
                </a:effectLst>
                <a:latin typeface="Arial" charset="0"/>
                <a:ea typeface="ＭＳ Ｐゴシック" charset="0"/>
                <a:cs typeface="ＭＳ Ｐゴシック" charset="0"/>
              </a:rPr>
              <a:t>New Testament Critical Studies</a:t>
            </a:r>
          </a:p>
        </p:txBody>
      </p:sp>
      <p:sp>
        <p:nvSpPr>
          <p:cNvPr id="8" name="Rectangle 7">
            <a:extLst>
              <a:ext uri="{FF2B5EF4-FFF2-40B4-BE49-F238E27FC236}">
                <a16:creationId xmlns:a16="http://schemas.microsoft.com/office/drawing/2014/main" id="{E02931AB-8D82-A64E-A255-4F4547E05BAC}"/>
              </a:ext>
            </a:extLst>
          </p:cNvPr>
          <p:cNvSpPr txBox="1">
            <a:spLocks noChangeArrowheads="1"/>
          </p:cNvSpPr>
          <p:nvPr/>
        </p:nvSpPr>
        <p:spPr bwMode="auto">
          <a:xfrm>
            <a:off x="0" y="1038043"/>
            <a:ext cx="9143999" cy="160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a:lstStyle>
          <a:p>
            <a:pPr algn="ctr" defTabSz="914400" eaLnBrk="1" hangingPunct="1"/>
            <a:r>
              <a:rPr lang="en-US" sz="8000" kern="0" dirty="0">
                <a:effectLst>
                  <a:glow rad="228600">
                    <a:schemeClr val="bg2">
                      <a:alpha val="79376"/>
                    </a:schemeClr>
                  </a:glow>
                </a:effectLst>
                <a:latin typeface="Arial" charset="0"/>
                <a:ea typeface="ＭＳ Ｐゴシック" charset="0"/>
                <a:cs typeface="ＭＳ Ｐゴシック" charset="0"/>
              </a:rPr>
              <a:t>The NT Canon</a:t>
            </a:r>
          </a:p>
        </p:txBody>
      </p:sp>
      <p:sp>
        <p:nvSpPr>
          <p:cNvPr id="2" name="Rectangle 1">
            <a:extLst>
              <a:ext uri="{FF2B5EF4-FFF2-40B4-BE49-F238E27FC236}">
                <a16:creationId xmlns:a16="http://schemas.microsoft.com/office/drawing/2014/main" id="{F959462C-FEA3-6290-E06A-5CB47998C47E}"/>
              </a:ext>
            </a:extLst>
          </p:cNvPr>
          <p:cNvSpPr>
            <a:spLocks noChangeArrowheads="1"/>
          </p:cNvSpPr>
          <p:nvPr/>
        </p:nvSpPr>
        <p:spPr bwMode="auto">
          <a:xfrm>
            <a:off x="0" y="6072884"/>
            <a:ext cx="9144000" cy="7804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descr="Brown marble"/>
          <p:cNvSpPr>
            <a:spLocks noGrp="1" noChangeArrowheads="1"/>
          </p:cNvSpPr>
          <p:nvPr>
            <p:ph type="title"/>
          </p:nvPr>
        </p:nvSpPr>
        <p:spPr>
          <a:xfrm>
            <a:off x="0" y="0"/>
            <a:ext cx="9144000" cy="981075"/>
          </a:xfrm>
          <a:blipFill dpi="0" rotWithShape="1">
            <a:blip r:embed="rId3"/>
            <a:srcRect/>
            <a:tile tx="0" ty="0" sx="100000" sy="100000" flip="none" algn="tl"/>
          </a:blipFill>
        </p:spPr>
        <p:txBody>
          <a:bodyPr/>
          <a:lstStyle/>
          <a:p>
            <a:pPr eaLnBrk="1" hangingPunct="1"/>
            <a:r>
              <a:rPr lang="en-US" sz="3600" b="1">
                <a:effectLst/>
                <a:latin typeface="Arial" charset="0"/>
                <a:ea typeface="ＭＳ Ｐゴシック" charset="0"/>
                <a:cs typeface="ＭＳ Ｐゴシック" charset="0"/>
              </a:rPr>
              <a:t>Extant Copies of Pagan vs. NT Writings</a:t>
            </a:r>
          </a:p>
        </p:txBody>
      </p:sp>
      <p:graphicFrame>
        <p:nvGraphicFramePr>
          <p:cNvPr id="36936" name="Group 72"/>
          <p:cNvGraphicFramePr>
            <a:graphicFrameLocks noGrp="1"/>
          </p:cNvGraphicFramePr>
          <p:nvPr>
            <p:ph type="tbl" idx="1"/>
          </p:nvPr>
        </p:nvGraphicFramePr>
        <p:xfrm>
          <a:off x="228600" y="987425"/>
          <a:ext cx="8686800" cy="5033964"/>
        </p:xfrm>
        <a:graphic>
          <a:graphicData uri="http://schemas.openxmlformats.org/drawingml/2006/table">
            <a:tbl>
              <a:tblPr/>
              <a:tblGrid>
                <a:gridCol w="76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9448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Author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When Written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Earliest Copy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Time Span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Number of Copies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6</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Plato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347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7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Catullus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54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1550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1600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yrs</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14</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Pliny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850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750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5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NT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Paul, Luke, etc.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24,772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extLst>
                  <a:ext uri="{0D108BD9-81ED-4DB2-BD59-A6C34878D82A}">
                    <a16:rowId xmlns:a16="http://schemas.microsoft.com/office/drawing/2014/main" val="10004"/>
                  </a:ext>
                </a:extLst>
              </a:tr>
            </a:tbl>
          </a:graphicData>
        </a:graphic>
      </p:graphicFrame>
      <p:sp>
        <p:nvSpPr>
          <p:cNvPr id="264238" name="Text Box 73"/>
          <p:cNvSpPr txBox="1">
            <a:spLocks noChangeArrowheads="1"/>
          </p:cNvSpPr>
          <p:nvPr/>
        </p:nvSpPr>
        <p:spPr bwMode="auto">
          <a:xfrm>
            <a:off x="8459788" y="127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FFFFFF"/>
                </a:solidFill>
              </a:rPr>
              <a:t>160</a:t>
            </a:r>
            <a:endParaRPr lang="en-US" sz="2000" b="1">
              <a:solidFill>
                <a:srgbClr val="FFFFFF"/>
              </a:solidFill>
            </a:endParaRPr>
          </a:p>
        </p:txBody>
      </p:sp>
      <p:sp>
        <p:nvSpPr>
          <p:cNvPr id="36938" name="Rectangle 74" descr="Brown marble"/>
          <p:cNvSpPr>
            <a:spLocks noChangeArrowheads="1"/>
          </p:cNvSpPr>
          <p:nvPr/>
        </p:nvSpPr>
        <p:spPr bwMode="auto">
          <a:xfrm>
            <a:off x="-36513" y="4408488"/>
            <a:ext cx="9180513" cy="18288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4000">
              <a:solidFill>
                <a:srgbClr val="FFFFFF"/>
              </a:solidFill>
              <a:latin typeface="Arial" charset="0"/>
              <a:ea typeface="ＭＳ Ｐゴシック" charset="0"/>
              <a:cs typeface="ＭＳ Ｐゴシック" charset="0"/>
            </a:endParaRPr>
          </a:p>
        </p:txBody>
      </p:sp>
      <p:sp>
        <p:nvSpPr>
          <p:cNvPr id="264240" name="Rectangle 2" descr="Brown marble"/>
          <p:cNvSpPr txBox="1">
            <a:spLocks noChangeArrowheads="1"/>
          </p:cNvSpPr>
          <p:nvPr/>
        </p:nvSpPr>
        <p:spPr bwMode="auto">
          <a:xfrm>
            <a:off x="0" y="6278563"/>
            <a:ext cx="9144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800" b="1">
                <a:solidFill>
                  <a:srgbClr val="FFFFFF"/>
                </a:solidFill>
              </a:rPr>
              <a:t>Josh McDowell, </a:t>
            </a:r>
            <a:r>
              <a:rPr lang="en-US" sz="1800" b="1" i="1">
                <a:solidFill>
                  <a:srgbClr val="FFFFFF"/>
                </a:solidFill>
              </a:rPr>
              <a:t>Evidence That Demands a Verdict</a:t>
            </a:r>
            <a:r>
              <a:rPr lang="en-US" sz="1800" b="1">
                <a:solidFill>
                  <a:srgbClr val="FFFFFF"/>
                </a:solidFill>
              </a:rPr>
              <a:t>, 40; </a:t>
            </a:r>
            <a:br>
              <a:rPr lang="en-US" sz="1800" b="1">
                <a:solidFill>
                  <a:srgbClr val="FFFFFF"/>
                </a:solidFill>
              </a:rPr>
            </a:br>
            <a:r>
              <a:rPr lang="en-US" sz="1800" b="1">
                <a:solidFill>
                  <a:srgbClr val="FFFFFF"/>
                </a:solidFill>
              </a:rPr>
              <a:t>John Grassmick, “NT Introduction,” Dallas Seminary class notes, 160</a:t>
            </a:r>
          </a:p>
        </p:txBody>
      </p:sp>
    </p:spTree>
    <p:extLst>
      <p:ext uri="{BB962C8B-B14F-4D97-AF65-F5344CB8AC3E}">
        <p14:creationId xmlns:p14="http://schemas.microsoft.com/office/powerpoint/2010/main" val="4263351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6938"/>
                                        </p:tgtEl>
                                      </p:cBhvr>
                                    </p:animEffect>
                                    <p:set>
                                      <p:cBhvr>
                                        <p:cTn id="7" dur="1" fill="hold">
                                          <p:stCondLst>
                                            <p:cond delay="499"/>
                                          </p:stCondLst>
                                        </p:cTn>
                                        <p:tgtEl>
                                          <p:spTgt spid="36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800" b="1" dirty="0">
                <a:solidFill>
                  <a:srgbClr val="FFFFFF"/>
                </a:solidFill>
                <a:latin typeface="Arial" charset="0"/>
                <a:ea typeface="ＭＳ Ｐゴシック" charset="0"/>
              </a:rPr>
              <a:t>NT Backgrounds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5"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1747" name="Rectangle 3"/>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p:txBody>
      </p:sp>
      <p:pic>
        <p:nvPicPr>
          <p:cNvPr id="230404" name="Picture 4"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5"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286058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7315200" cy="1066800"/>
          </a:xfrm>
        </p:spPr>
        <p:txBody>
          <a:bodyPr/>
          <a:lstStyle/>
          <a:p>
            <a:pPr eaLnBrk="1" hangingPunct="1">
              <a:defRPr/>
            </a:pPr>
            <a:r>
              <a:rPr lang="en-US" sz="4000">
                <a:latin typeface="Arial" charset="0"/>
                <a:ea typeface="ＭＳ Ｐゴシック" charset="0"/>
                <a:cs typeface="ＭＳ Ｐゴシック" charset="0"/>
              </a:rPr>
              <a:t>Really Early Fragments!</a:t>
            </a:r>
          </a:p>
        </p:txBody>
      </p:sp>
      <p:sp>
        <p:nvSpPr>
          <p:cNvPr id="31747" name="Rectangle 3"/>
          <p:cNvSpPr>
            <a:spLocks noGrp="1" noChangeArrowheads="1"/>
          </p:cNvSpPr>
          <p:nvPr>
            <p:ph type="body" idx="1"/>
          </p:nvPr>
        </p:nvSpPr>
        <p:spPr>
          <a:xfrm>
            <a:off x="4953000" y="5257800"/>
            <a:ext cx="4191000" cy="1371600"/>
          </a:xfrm>
        </p:spPr>
        <p:txBody>
          <a:bodyPr/>
          <a:lstStyle/>
          <a:p>
            <a:pPr eaLnBrk="1" hangingPunct="1">
              <a:defRPr/>
            </a:pPr>
            <a:r>
              <a:rPr lang="en-US" sz="2400">
                <a:latin typeface="Arial" charset="0"/>
                <a:ea typeface="ＭＳ Ｐゴシック" charset="0"/>
                <a:cs typeface="ＭＳ Ｐゴシック" charset="0"/>
              </a:rPr>
              <a:t>John Rylands Fragment of John 18:31-33, 37-38 </a:t>
            </a:r>
          </a:p>
          <a:p>
            <a:pPr eaLnBrk="1" hangingPunct="1">
              <a:defRPr/>
            </a:pPr>
            <a:r>
              <a:rPr lang="en-US" sz="2400">
                <a:latin typeface="Arial" charset="0"/>
                <a:ea typeface="ＭＳ Ｐゴシック" charset="0"/>
                <a:cs typeface="ＭＳ Ｐゴシック" charset="0"/>
              </a:rPr>
              <a:t>AD 125</a:t>
            </a:r>
          </a:p>
        </p:txBody>
      </p:sp>
      <p:sp>
        <p:nvSpPr>
          <p:cNvPr id="232451"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pic>
        <p:nvPicPr>
          <p:cNvPr id="232452" name="Picture 6" descr="P52_vers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266541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2453" name="Picture 7" descr="Magdalene Fragment of Mat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886200"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txBox="1">
            <a:spLocks noChangeArrowheads="1"/>
          </p:cNvSpPr>
          <p:nvPr/>
        </p:nvSpPr>
        <p:spPr bwMode="auto">
          <a:xfrm>
            <a:off x="304800" y="5257800"/>
            <a:ext cx="4191000" cy="13716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Clr>
                <a:srgbClr val="86D1EC"/>
              </a:buClr>
              <a:buSzPct val="90000"/>
              <a:buFont typeface="Wingdings" charset="0"/>
              <a:buBlip>
                <a:blip r:embed="rId5"/>
              </a:buBlip>
              <a:defRPr/>
            </a:pPr>
            <a:r>
              <a:rPr lang="en-US">
                <a:solidFill>
                  <a:srgbClr val="FFFFFF"/>
                </a:solidFill>
                <a:effectLst>
                  <a:outerShdw blurRad="38100" dist="38100" dir="2700000" algn="tl">
                    <a:srgbClr val="000000"/>
                  </a:outerShdw>
                </a:effectLst>
              </a:rPr>
              <a:t>Magdalen Fragment of Matthew </a:t>
            </a:r>
          </a:p>
          <a:p>
            <a:pPr defTabSz="914400" fontAlgn="base">
              <a:spcBef>
                <a:spcPct val="20000"/>
              </a:spcBef>
              <a:spcAft>
                <a:spcPct val="0"/>
              </a:spcAft>
              <a:buClr>
                <a:srgbClr val="86D1EC"/>
              </a:buClr>
              <a:buSzPct val="90000"/>
              <a:buFont typeface="Wingdings" charset="0"/>
              <a:buBlip>
                <a:blip r:embed="rId5"/>
              </a:buBlip>
              <a:defRPr/>
            </a:pPr>
            <a:r>
              <a:rPr lang="en-US">
                <a:solidFill>
                  <a:srgbClr val="FFFFFF"/>
                </a:solidFill>
                <a:effectLst>
                  <a:outerShdw blurRad="38100" dist="38100" dir="2700000" algn="tl">
                    <a:srgbClr val="000000"/>
                  </a:outerShdw>
                </a:effectLst>
              </a:rPr>
              <a:t>AD 50-200</a:t>
            </a:r>
          </a:p>
        </p:txBody>
      </p:sp>
    </p:spTree>
    <p:extLst>
      <p:ext uri="{BB962C8B-B14F-4D97-AF65-F5344CB8AC3E}">
        <p14:creationId xmlns:p14="http://schemas.microsoft.com/office/powerpoint/2010/main" val="211923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92150"/>
          </a:xfrm>
          <a:solidFill>
            <a:srgbClr val="1E1135"/>
          </a:solidFill>
        </p:spPr>
        <p:txBody>
          <a:bodyPr/>
          <a:lstStyle/>
          <a:p>
            <a:pPr eaLnBrk="1" hangingPunct="1">
              <a:defRPr/>
            </a:pPr>
            <a:r>
              <a:rPr lang="en-US" sz="3600" b="1" dirty="0">
                <a:latin typeface="Arial" charset="0"/>
                <a:ea typeface="ＭＳ Ｐゴシック" charset="0"/>
                <a:cs typeface="ＭＳ Ｐゴシック" charset="0"/>
              </a:rPr>
              <a:t>Why No Original NT Documents?</a:t>
            </a:r>
          </a:p>
        </p:txBody>
      </p:sp>
      <p:sp>
        <p:nvSpPr>
          <p:cNvPr id="31747" name="Rectangle 3"/>
          <p:cNvSpPr>
            <a:spLocks noGrp="1" noChangeArrowheads="1"/>
          </p:cNvSpPr>
          <p:nvPr>
            <p:ph type="body" idx="1"/>
          </p:nvPr>
        </p:nvSpPr>
        <p:spPr>
          <a:xfrm>
            <a:off x="4643438" y="5441950"/>
            <a:ext cx="4465637" cy="1371600"/>
          </a:xfrm>
        </p:spPr>
        <p:txBody>
          <a:bodyPr/>
          <a:lstStyle/>
          <a:p>
            <a:pPr eaLnBrk="1" hangingPunct="1">
              <a:defRPr/>
            </a:pPr>
            <a:r>
              <a:rPr lang="en-US" sz="2400" dirty="0">
                <a:latin typeface="Arial" charset="0"/>
                <a:ea typeface="ＭＳ Ｐゴシック" charset="0"/>
                <a:cs typeface="ＭＳ Ｐゴシック" charset="0"/>
              </a:rPr>
              <a:t>Engraving of the Declaration </a:t>
            </a:r>
            <a:r>
              <a:rPr lang="en-US" sz="2400" dirty="0"/>
              <a:t>by printer William J. Stone</a:t>
            </a:r>
            <a:endParaRPr lang="en-US" sz="2400" dirty="0">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AD 1823</a:t>
            </a:r>
          </a:p>
        </p:txBody>
      </p:sp>
      <p:pic>
        <p:nvPicPr>
          <p:cNvPr id="2" name="Picture 1" descr="Declaration_Pg1of1_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5175"/>
            <a:ext cx="3798887" cy="461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txBox="1">
            <a:spLocks noChangeArrowheads="1"/>
          </p:cNvSpPr>
          <p:nvPr/>
        </p:nvSpPr>
        <p:spPr bwMode="auto">
          <a:xfrm>
            <a:off x="304800" y="5441950"/>
            <a:ext cx="4191000" cy="13716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Original Declaration of Independence</a:t>
            </a:r>
          </a:p>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AD 1776</a:t>
            </a:r>
          </a:p>
        </p:txBody>
      </p:sp>
      <p:pic>
        <p:nvPicPr>
          <p:cNvPr id="3" name="Picture 2" descr="Declaration_Engrav_Pg1of1_A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765175"/>
            <a:ext cx="3887787" cy="461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Declaration Signers Close Up.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450">
            <a:off x="790575" y="508000"/>
            <a:ext cx="7523163"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8851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dissolve">
                                      <p:cBhvr>
                                        <p:cTn id="13" dur="500"/>
                                        <p:tgtEl>
                                          <p:spTgt spid="31747">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47">
                                            <p:txEl>
                                              <p:pRg st="1" end="1"/>
                                            </p:txEl>
                                          </p:spTgt>
                                        </p:tgtEl>
                                        <p:attrNameLst>
                                          <p:attrName>style.visibility</p:attrName>
                                        </p:attrNameLst>
                                      </p:cBhvr>
                                      <p:to>
                                        <p:strVal val="visible"/>
                                      </p:to>
                                    </p:set>
                                    <p:animEffect transition="in" filter="dissolve">
                                      <p:cBhvr>
                                        <p:cTn id="16" dur="500"/>
                                        <p:tgtEl>
                                          <p:spTgt spid="31747">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5"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1747" name="Rectangle 3"/>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p:txBody>
      </p:sp>
      <p:pic>
        <p:nvPicPr>
          <p:cNvPr id="236548" name="Picture 4"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9"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339383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3">
            <a:extLst>
              <a:ext uri="{28A0092B-C50C-407E-A947-70E740481C1C}">
                <a14:useLocalDpi xmlns:a14="http://schemas.microsoft.com/office/drawing/2010/main" val="0"/>
              </a:ext>
            </a:extLst>
          </a:blip>
          <a:srcRect l="34021" t="18146" r="4736" b="10155"/>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xmlns="">
                <a:solidFill>
                  <a:srgbClr val="FFFFFF"/>
                </a:solidFill>
              </a14:hiddenFill>
            </a:ext>
          </a:extLst>
        </p:spPr>
      </p:pic>
      <p:sp>
        <p:nvSpPr>
          <p:cNvPr id="355331" name="Oval 3"/>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5332" name="Oval 4"/>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5334" name="Text Box 6"/>
          <p:cNvSpPr txBox="1">
            <a:spLocks noChangeArrowheads="1"/>
          </p:cNvSpPr>
          <p:nvPr/>
        </p:nvSpPr>
        <p:spPr bwMode="auto">
          <a:xfrm>
            <a:off x="6858000" y="2971800"/>
            <a:ext cx="2030413" cy="1187450"/>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Caesarea</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Luke Written</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AD 57-59</a:t>
            </a:r>
            <a:endParaRPr lang="en-US">
              <a:solidFill>
                <a:srgbClr val="FFFFFF"/>
              </a:solidFill>
              <a:effectLst>
                <a:outerShdw blurRad="38100" dist="38100" dir="2700000" algn="tl">
                  <a:srgbClr val="000000"/>
                </a:outerShdw>
              </a:effectLst>
              <a:latin typeface="26" charset="0"/>
            </a:endParaRPr>
          </a:p>
        </p:txBody>
      </p:sp>
      <p:sp>
        <p:nvSpPr>
          <p:cNvPr id="355335" name="Text Box 7"/>
          <p:cNvSpPr txBox="1">
            <a:spLocks noChangeArrowheads="1"/>
          </p:cNvSpPr>
          <p:nvPr/>
        </p:nvSpPr>
        <p:spPr bwMode="auto">
          <a:xfrm>
            <a:off x="903288" y="609600"/>
            <a:ext cx="3300412" cy="1187450"/>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Macedonia</a:t>
            </a:r>
          </a:p>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Paul Wrote 1 Timothy</a:t>
            </a:r>
          </a:p>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AD 62</a:t>
            </a:r>
            <a:endParaRPr lang="en-US" dirty="0">
              <a:solidFill>
                <a:srgbClr val="FFFFFF"/>
              </a:solidFill>
              <a:effectLst>
                <a:outerShdw blurRad="38100" dist="38100" dir="2700000" algn="tl">
                  <a:srgbClr val="000000"/>
                </a:outerShdw>
              </a:effectLst>
              <a:latin typeface="26" charset="0"/>
            </a:endParaRPr>
          </a:p>
        </p:txBody>
      </p:sp>
      <p:sp>
        <p:nvSpPr>
          <p:cNvPr id="355336" name="Text Box 8"/>
          <p:cNvSpPr txBox="1">
            <a:spLocks noChangeArrowheads="1"/>
          </p:cNvSpPr>
          <p:nvPr/>
        </p:nvSpPr>
        <p:spPr bwMode="auto">
          <a:xfrm>
            <a:off x="4495800" y="4724400"/>
            <a:ext cx="4495800" cy="1917700"/>
          </a:xfrm>
          <a:prstGeom prst="rect">
            <a:avLst/>
          </a:prstGeom>
          <a:solidFill>
            <a:schemeClr val="hlink"/>
          </a:solidFill>
          <a:ln w="9525">
            <a:noFill/>
            <a:miter lim="800000"/>
            <a:headEnd/>
            <a:tailEnd/>
          </a:ln>
          <a:effectLst>
            <a:outerShdw blurRad="63500" dist="107763" dir="189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Stay in that house, eating and drinking whatever </a:t>
            </a:r>
            <a:br>
              <a:rPr lang="en-US" b="1">
                <a:solidFill>
                  <a:srgbClr val="FFFFFF"/>
                </a:solidFill>
                <a:effectLst>
                  <a:outerShdw blurRad="38100" dist="38100" dir="2700000" algn="tl">
                    <a:srgbClr val="000000"/>
                  </a:outerShdw>
                </a:effectLst>
                <a:latin typeface="26" charset="0"/>
              </a:rPr>
            </a:br>
            <a:r>
              <a:rPr lang="en-US" b="1">
                <a:solidFill>
                  <a:srgbClr val="FFFFFF"/>
                </a:solidFill>
                <a:effectLst>
                  <a:outerShdw blurRad="38100" dist="38100" dir="2700000" algn="tl">
                    <a:srgbClr val="000000"/>
                  </a:outerShdw>
                </a:effectLst>
                <a:latin typeface="26" charset="0"/>
              </a:rPr>
              <a:t>they give you, for </a:t>
            </a:r>
            <a:br>
              <a:rPr lang="en-US" b="1">
                <a:solidFill>
                  <a:srgbClr val="FFFFFF"/>
                </a:solidFill>
                <a:effectLst>
                  <a:outerShdw blurRad="38100" dist="38100" dir="2700000" algn="tl">
                    <a:srgbClr val="000000"/>
                  </a:outerShdw>
                </a:effectLst>
                <a:latin typeface="26" charset="0"/>
              </a:rPr>
            </a:br>
            <a:r>
              <a:rPr lang="en-US" b="1">
                <a:solidFill>
                  <a:srgbClr val="F6FF28"/>
                </a:solidFill>
                <a:effectLst>
                  <a:outerShdw blurRad="38100" dist="38100" dir="2700000" algn="tl">
                    <a:srgbClr val="000000"/>
                  </a:outerShdw>
                </a:effectLst>
                <a:latin typeface="26" charset="0"/>
              </a:rPr>
              <a:t>the worker deserves his wages</a:t>
            </a:r>
            <a:r>
              <a:rPr lang="en-US" b="1">
                <a:solidFill>
                  <a:srgbClr val="FFFFFF"/>
                </a:solidFill>
                <a:effectLst>
                  <a:outerShdw blurRad="38100" dist="38100" dir="2700000" algn="tl">
                    <a:srgbClr val="000000"/>
                  </a:outerShdw>
                </a:effectLst>
                <a:latin typeface="26" charset="0"/>
              </a:rPr>
              <a:t>… (Luke 10:7)</a:t>
            </a:r>
          </a:p>
        </p:txBody>
      </p:sp>
      <p:sp>
        <p:nvSpPr>
          <p:cNvPr id="355337" name="Text Box 9"/>
          <p:cNvSpPr txBox="1">
            <a:spLocks noChangeArrowheads="1"/>
          </p:cNvSpPr>
          <p:nvPr/>
        </p:nvSpPr>
        <p:spPr bwMode="auto">
          <a:xfrm>
            <a:off x="4495800" y="136525"/>
            <a:ext cx="4495800" cy="1938338"/>
          </a:xfrm>
          <a:prstGeom prst="rect">
            <a:avLst/>
          </a:prstGeom>
          <a:solidFill>
            <a:schemeClr val="hlink"/>
          </a:solid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For the Scripture says, </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Do not muzzle the ox  while it is treading out the grain,</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and </a:t>
            </a:r>
            <a:r>
              <a:rPr lang="en-US" altLang="ja-JP" b="1" dirty="0">
                <a:solidFill>
                  <a:srgbClr val="F6FF28"/>
                </a:solidFill>
                <a:effectLst>
                  <a:outerShdw blurRad="38100" dist="38100" dir="2700000" algn="tl">
                    <a:srgbClr val="000000"/>
                  </a:outerShdw>
                </a:effectLst>
                <a:latin typeface="26" charset="0"/>
              </a:rPr>
              <a:t>"</a:t>
            </a:r>
            <a:r>
              <a:rPr lang="en-US" b="1" dirty="0">
                <a:solidFill>
                  <a:srgbClr val="F6FF28"/>
                </a:solidFill>
                <a:effectLst>
                  <a:outerShdw blurRad="38100" dist="38100" dir="2700000" algn="tl">
                    <a:srgbClr val="000000"/>
                  </a:outerShdw>
                </a:effectLst>
                <a:latin typeface="26" charset="0"/>
              </a:rPr>
              <a:t>The worker deserves his wages</a:t>
            </a:r>
            <a:r>
              <a:rPr lang="en-US" altLang="ja-JP" b="1" dirty="0">
                <a:solidFill>
                  <a:srgbClr val="F6FF28"/>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(1 Timothy 5:18).</a:t>
            </a:r>
          </a:p>
        </p:txBody>
      </p:sp>
      <p:pic>
        <p:nvPicPr>
          <p:cNvPr id="238600" name="Picture 2"/>
          <p:cNvPicPr>
            <a:picLocks noChangeAspect="1" noChangeArrowheads="1"/>
          </p:cNvPicPr>
          <p:nvPr/>
        </p:nvPicPr>
        <p:blipFill>
          <a:blip r:embed="rId3">
            <a:extLst>
              <a:ext uri="{28A0092B-C50C-407E-A947-70E740481C1C}">
                <a14:useLocalDpi xmlns:a14="http://schemas.microsoft.com/office/drawing/2010/main" val="0"/>
              </a:ext>
            </a:extLst>
          </a:blip>
          <a:srcRect l="41283" t="50153" r="49077" b="40526"/>
          <a:stretch>
            <a:fillRect/>
          </a:stretch>
        </p:blipFill>
        <p:spPr bwMode="auto">
          <a:xfrm>
            <a:off x="468313" y="2708275"/>
            <a:ext cx="14382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355333" name="Rectangle 5"/>
          <p:cNvSpPr>
            <a:spLocks noGrp="1" noChangeArrowheads="1"/>
          </p:cNvSpPr>
          <p:nvPr>
            <p:ph type="title" idx="4294967295"/>
          </p:nvPr>
        </p:nvSpPr>
        <p:spPr>
          <a:xfrm>
            <a:off x="179388" y="3357563"/>
            <a:ext cx="4191000" cy="2474912"/>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dirty="0">
                <a:solidFill>
                  <a:srgbClr val="FFEA18"/>
                </a:solidFill>
                <a:latin typeface="Comic Sans MS" pitchFamily="22" charset="0"/>
                <a:ea typeface="ＭＳ Ｐゴシック" pitchFamily="22" charset="-128"/>
                <a:cs typeface="ＭＳ Ｐゴシック" pitchFamily="22" charset="-128"/>
              </a:rPr>
              <a:t>Paul Called Luke</a:t>
            </a:r>
            <a:r>
              <a:rPr lang="fr-FR" sz="3900" b="1" dirty="0">
                <a:solidFill>
                  <a:srgbClr val="FFEA18"/>
                </a:solidFill>
                <a:latin typeface="Comic Sans MS" pitchFamily="22" charset="0"/>
                <a:ea typeface="ＭＳ Ｐゴシック" pitchFamily="22" charset="-128"/>
                <a:cs typeface="ＭＳ Ｐゴシック" pitchFamily="22" charset="-128"/>
              </a:rPr>
              <a:t>'</a:t>
            </a:r>
            <a:r>
              <a:rPr lang="en-US" sz="3900" b="1" dirty="0">
                <a:solidFill>
                  <a:srgbClr val="FFEA18"/>
                </a:solidFill>
                <a:latin typeface="Comic Sans MS" pitchFamily="22" charset="0"/>
                <a:ea typeface="ＭＳ Ｐゴシック" pitchFamily="22" charset="-128"/>
                <a:cs typeface="ＭＳ Ｐゴシック" pitchFamily="22" charset="-128"/>
              </a:rPr>
              <a:t>s Gospel "Scripture" within 5 years!</a:t>
            </a:r>
          </a:p>
        </p:txBody>
      </p:sp>
    </p:spTree>
    <p:extLst>
      <p:ext uri="{BB962C8B-B14F-4D97-AF65-F5344CB8AC3E}">
        <p14:creationId xmlns:p14="http://schemas.microsoft.com/office/powerpoint/2010/main" val="22654990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55332"/>
                                        </p:tgtEl>
                                        <p:attrNameLst>
                                          <p:attrName>style.visibility</p:attrName>
                                        </p:attrNameLst>
                                      </p:cBhvr>
                                      <p:to>
                                        <p:strVal val="visible"/>
                                      </p:to>
                                    </p:set>
                                    <p:anim calcmode="lin" valueType="num">
                                      <p:cBhvr>
                                        <p:cTn id="7" dur="500" fill="hold"/>
                                        <p:tgtEl>
                                          <p:spTgt spid="3553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553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55332"/>
                                        </p:tgtEl>
                                        <p:attrNameLst>
                                          <p:attrName>ppt_x</p:attrName>
                                        </p:attrNameLst>
                                      </p:cBhvr>
                                      <p:tavLst>
                                        <p:tav tm="0">
                                          <p:val>
                                            <p:fltVal val="0.5"/>
                                          </p:val>
                                        </p:tav>
                                        <p:tav tm="100000">
                                          <p:val>
                                            <p:strVal val="#ppt_x"/>
                                          </p:val>
                                        </p:tav>
                                      </p:tavLst>
                                    </p:anim>
                                    <p:anim calcmode="lin" valueType="num">
                                      <p:cBhvr>
                                        <p:cTn id="10" dur="500" fill="hold"/>
                                        <p:tgtEl>
                                          <p:spTgt spid="3553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600"/>
                            </p:stCondLst>
                            <p:childTnLst>
                              <p:par>
                                <p:cTn id="12" presetID="1" presetClass="entr" presetSubtype="0" fill="hold" grpId="0" nodeType="afterEffect">
                                  <p:stCondLst>
                                    <p:cond delay="0"/>
                                  </p:stCondLst>
                                  <p:childTnLst>
                                    <p:set>
                                      <p:cBhvr>
                                        <p:cTn id="13" dur="1" fill="hold">
                                          <p:stCondLst>
                                            <p:cond delay="0"/>
                                          </p:stCondLst>
                                        </p:cTn>
                                        <p:tgtEl>
                                          <p:spTgt spid="35533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355331"/>
                                        </p:tgtEl>
                                        <p:attrNameLst>
                                          <p:attrName>style.visibility</p:attrName>
                                        </p:attrNameLst>
                                      </p:cBhvr>
                                      <p:to>
                                        <p:strVal val="visible"/>
                                      </p:to>
                                    </p:set>
                                    <p:anim calcmode="lin" valueType="num">
                                      <p:cBhvr>
                                        <p:cTn id="18" dur="500" fill="hold"/>
                                        <p:tgtEl>
                                          <p:spTgt spid="355331"/>
                                        </p:tgtEl>
                                        <p:attrNameLst>
                                          <p:attrName>ppt_w</p:attrName>
                                        </p:attrNameLst>
                                      </p:cBhvr>
                                      <p:tavLst>
                                        <p:tav tm="0">
                                          <p:val>
                                            <p:strVal val="(6*min(max(#ppt_w*#ppt_h,.3),1)-7.4)/-.7*#ppt_w"/>
                                          </p:val>
                                        </p:tav>
                                        <p:tav tm="100000">
                                          <p:val>
                                            <p:strVal val="#ppt_w"/>
                                          </p:val>
                                        </p:tav>
                                      </p:tavLst>
                                    </p:anim>
                                    <p:anim calcmode="lin" valueType="num">
                                      <p:cBhvr>
                                        <p:cTn id="19" dur="500" fill="hold"/>
                                        <p:tgtEl>
                                          <p:spTgt spid="355331"/>
                                        </p:tgtEl>
                                        <p:attrNameLst>
                                          <p:attrName>ppt_h</p:attrName>
                                        </p:attrNameLst>
                                      </p:cBhvr>
                                      <p:tavLst>
                                        <p:tav tm="0">
                                          <p:val>
                                            <p:strVal val="(6*min(max(#ppt_w*#ppt_h,.3),1)-7.4)/-.7*#ppt_h"/>
                                          </p:val>
                                        </p:tav>
                                        <p:tav tm="100000">
                                          <p:val>
                                            <p:strVal val="#ppt_h"/>
                                          </p:val>
                                        </p:tav>
                                      </p:tavLst>
                                    </p:anim>
                                    <p:anim calcmode="lin" valueType="num">
                                      <p:cBhvr>
                                        <p:cTn id="20" dur="500" fill="hold"/>
                                        <p:tgtEl>
                                          <p:spTgt spid="355331"/>
                                        </p:tgtEl>
                                        <p:attrNameLst>
                                          <p:attrName>ppt_x</p:attrName>
                                        </p:attrNameLst>
                                      </p:cBhvr>
                                      <p:tavLst>
                                        <p:tav tm="0">
                                          <p:val>
                                            <p:fltVal val="0.5"/>
                                          </p:val>
                                        </p:tav>
                                        <p:tav tm="100000">
                                          <p:val>
                                            <p:strVal val="#ppt_x"/>
                                          </p:val>
                                        </p:tav>
                                      </p:tavLst>
                                    </p:anim>
                                    <p:anim calcmode="lin" valueType="num">
                                      <p:cBhvr>
                                        <p:cTn id="21" dur="500" fill="hold"/>
                                        <p:tgtEl>
                                          <p:spTgt spid="355331"/>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553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53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53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5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animBg="1"/>
      <p:bldP spid="355332" grpId="0" animBg="1"/>
      <p:bldP spid="355334" grpId="0"/>
      <p:bldP spid="355335" grpId="0"/>
      <p:bldP spid="355336" grpId="0" animBg="1"/>
      <p:bldP spid="355337" grpId="0" animBg="1"/>
      <p:bldP spid="3553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p:cNvPicPr>
            <a:picLocks noChangeAspect="1" noChangeArrowheads="1"/>
          </p:cNvPicPr>
          <p:nvPr/>
        </p:nvPicPr>
        <p:blipFill>
          <a:blip r:embed="rId3">
            <a:extLst>
              <a:ext uri="{28A0092B-C50C-407E-A947-70E740481C1C}">
                <a14:useLocalDpi xmlns:a14="http://schemas.microsoft.com/office/drawing/2010/main" val="0"/>
              </a:ext>
            </a:extLst>
          </a:blip>
          <a:srcRect l="34021" t="18146" r="4736" b="10155"/>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xmlns="">
                <a:solidFill>
                  <a:srgbClr val="FFFFFF"/>
                </a:solidFill>
              </a14:hiddenFill>
            </a:ext>
          </a:extLst>
        </p:spPr>
      </p:pic>
      <p:sp>
        <p:nvSpPr>
          <p:cNvPr id="357379" name="Oval 3"/>
          <p:cNvSpPr>
            <a:spLocks noChangeArrowheads="1"/>
          </p:cNvSpPr>
          <p:nvPr/>
        </p:nvSpPr>
        <p:spPr bwMode="auto">
          <a:xfrm>
            <a:off x="7467600" y="2286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0" name="Text Box 4"/>
          <p:cNvSpPr txBox="1">
            <a:spLocks noChangeArrowheads="1"/>
          </p:cNvSpPr>
          <p:nvPr/>
        </p:nvSpPr>
        <p:spPr bwMode="auto">
          <a:xfrm>
            <a:off x="5665788" y="228600"/>
            <a:ext cx="3478212" cy="854075"/>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Paul</a:t>
            </a:r>
            <a:r>
              <a:rPr lang="fr-FR"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s Letters Written</a:t>
            </a:r>
          </a:p>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AD 49-62</a:t>
            </a:r>
            <a:endParaRPr lang="en-US" dirty="0">
              <a:solidFill>
                <a:srgbClr val="FFFFFF"/>
              </a:solidFill>
              <a:effectLst>
                <a:outerShdw blurRad="38100" dist="38100" dir="2700000" algn="tl">
                  <a:srgbClr val="000000"/>
                </a:outerShdw>
              </a:effectLst>
              <a:latin typeface="26" charset="0"/>
            </a:endParaRPr>
          </a:p>
        </p:txBody>
      </p:sp>
      <p:sp>
        <p:nvSpPr>
          <p:cNvPr id="357381" name="Text Box 5"/>
          <p:cNvSpPr txBox="1">
            <a:spLocks noChangeArrowheads="1"/>
          </p:cNvSpPr>
          <p:nvPr/>
        </p:nvSpPr>
        <p:spPr bwMode="auto">
          <a:xfrm>
            <a:off x="609600" y="685800"/>
            <a:ext cx="2995613" cy="1235075"/>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Rome</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Peter Wrote 2 Peter</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AD 64</a:t>
            </a:r>
            <a:endParaRPr lang="en-US">
              <a:solidFill>
                <a:srgbClr val="FFFFFF"/>
              </a:solidFill>
              <a:effectLst>
                <a:outerShdw blurRad="38100" dist="38100" dir="2700000" algn="tl">
                  <a:srgbClr val="000000"/>
                </a:outerShdw>
              </a:effectLst>
              <a:latin typeface="26" charset="0"/>
            </a:endParaRPr>
          </a:p>
        </p:txBody>
      </p:sp>
      <p:sp>
        <p:nvSpPr>
          <p:cNvPr id="357382" name="Text Box 6"/>
          <p:cNvSpPr txBox="1">
            <a:spLocks noChangeArrowheads="1"/>
          </p:cNvSpPr>
          <p:nvPr/>
        </p:nvSpPr>
        <p:spPr bwMode="auto">
          <a:xfrm>
            <a:off x="3730625" y="2928938"/>
            <a:ext cx="5410200" cy="3902075"/>
          </a:xfrm>
          <a:prstGeom prst="rect">
            <a:avLst/>
          </a:prstGeom>
          <a:solidFill>
            <a:srgbClr val="C70045"/>
          </a:solid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…Our dear brother </a:t>
            </a:r>
            <a:r>
              <a:rPr lang="en-US" b="1" dirty="0">
                <a:solidFill>
                  <a:srgbClr val="F6FF28"/>
                </a:solidFill>
                <a:effectLst>
                  <a:outerShdw blurRad="38100" dist="38100" dir="2700000" algn="tl">
                    <a:srgbClr val="000000"/>
                  </a:outerShdw>
                </a:effectLst>
                <a:latin typeface="26" charset="0"/>
              </a:rPr>
              <a:t>Paul also wrote to you</a:t>
            </a:r>
            <a:r>
              <a:rPr lang="en-US" b="1" dirty="0">
                <a:solidFill>
                  <a:srgbClr val="FFFFFF"/>
                </a:solidFill>
                <a:effectLst>
                  <a:outerShdw blurRad="38100" dist="38100" dir="2700000" algn="tl">
                    <a:srgbClr val="000000"/>
                  </a:outerShdw>
                </a:effectLst>
                <a:latin typeface="26" charset="0"/>
              </a:rPr>
              <a:t> with the wisdom God gave him.  He writes the same way in all his letters, speaking in them of these matters.  His letters contain some things that are hard to understand, which ignorant and unstable people distort, </a:t>
            </a:r>
            <a:r>
              <a:rPr lang="en-US" b="1" dirty="0">
                <a:solidFill>
                  <a:srgbClr val="F6FF28"/>
                </a:solidFill>
                <a:effectLst>
                  <a:outerShdw blurRad="38100" dist="38100" dir="2700000" algn="tl">
                    <a:srgbClr val="000000"/>
                  </a:outerShdw>
                </a:effectLst>
                <a:latin typeface="26" charset="0"/>
              </a:rPr>
              <a:t>as they do the other Scriptures</a:t>
            </a:r>
            <a:r>
              <a:rPr lang="en-US" b="1" dirty="0">
                <a:solidFill>
                  <a:srgbClr val="FFFFFF"/>
                </a:solidFill>
                <a:effectLst>
                  <a:outerShdw blurRad="38100" dist="38100" dir="2700000" algn="tl">
                    <a:srgbClr val="000000"/>
                  </a:outerShdw>
                </a:effectLst>
                <a:latin typeface="26" charset="0"/>
              </a:rPr>
              <a:t>, to their own destruction</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(2 Peter 3:15-16)</a:t>
            </a:r>
          </a:p>
        </p:txBody>
      </p:sp>
      <p:sp>
        <p:nvSpPr>
          <p:cNvPr id="357383" name="Oval 7"/>
          <p:cNvSpPr>
            <a:spLocks noChangeArrowheads="1"/>
          </p:cNvSpPr>
          <p:nvPr/>
        </p:nvSpPr>
        <p:spPr bwMode="auto">
          <a:xfrm>
            <a:off x="4114800" y="18288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4" name="Oval 8"/>
          <p:cNvSpPr>
            <a:spLocks noChangeArrowheads="1"/>
          </p:cNvSpPr>
          <p:nvPr/>
        </p:nvSpPr>
        <p:spPr bwMode="auto">
          <a:xfrm>
            <a:off x="5334000" y="1676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5" name="Oval 9"/>
          <p:cNvSpPr>
            <a:spLocks noChangeArrowheads="1"/>
          </p:cNvSpPr>
          <p:nvPr/>
        </p:nvSpPr>
        <p:spPr bwMode="auto">
          <a:xfrm>
            <a:off x="6019800" y="1600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6" name="Oval 10"/>
          <p:cNvSpPr>
            <a:spLocks noChangeArrowheads="1"/>
          </p:cNvSpPr>
          <p:nvPr/>
        </p:nvSpPr>
        <p:spPr bwMode="auto">
          <a:xfrm>
            <a:off x="4454525" y="533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7" name="Oval 11"/>
          <p:cNvSpPr>
            <a:spLocks noChangeArrowheads="1"/>
          </p:cNvSpPr>
          <p:nvPr/>
        </p:nvSpPr>
        <p:spPr bwMode="auto">
          <a:xfrm>
            <a:off x="3886200" y="762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8" name="Oval 12"/>
          <p:cNvSpPr>
            <a:spLocks noChangeArrowheads="1"/>
          </p:cNvSpPr>
          <p:nvPr/>
        </p:nvSpPr>
        <p:spPr bwMode="auto">
          <a:xfrm>
            <a:off x="838200" y="381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9" name="Oval 13"/>
          <p:cNvSpPr>
            <a:spLocks noChangeArrowheads="1"/>
          </p:cNvSpPr>
          <p:nvPr/>
        </p:nvSpPr>
        <p:spPr bwMode="auto">
          <a:xfrm>
            <a:off x="6096000" y="17526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90" name="Rectangle 14"/>
          <p:cNvSpPr>
            <a:spLocks noGrp="1" noChangeArrowheads="1"/>
          </p:cNvSpPr>
          <p:nvPr>
            <p:ph type="title" idx="4294967295"/>
          </p:nvPr>
        </p:nvSpPr>
        <p:spPr>
          <a:xfrm>
            <a:off x="323850" y="3789363"/>
            <a:ext cx="3276600" cy="2474912"/>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dirty="0">
                <a:solidFill>
                  <a:srgbClr val="FFEA18"/>
                </a:solidFill>
                <a:latin typeface="Comic Sans MS" pitchFamily="22" charset="0"/>
                <a:ea typeface="ＭＳ Ｐゴシック" pitchFamily="22" charset="-128"/>
                <a:cs typeface="ＭＳ Ｐゴシック" pitchFamily="22" charset="-128"/>
              </a:rPr>
              <a:t>Peter Also Called Paul</a:t>
            </a:r>
            <a:r>
              <a:rPr lang="fr-FR" sz="3900" b="1" dirty="0">
                <a:solidFill>
                  <a:srgbClr val="FFEA18"/>
                </a:solidFill>
                <a:latin typeface="Comic Sans MS" pitchFamily="22" charset="0"/>
                <a:ea typeface="ＭＳ Ｐゴシック" pitchFamily="22" charset="-128"/>
                <a:cs typeface="ＭＳ Ｐゴシック" pitchFamily="22" charset="-128"/>
              </a:rPr>
              <a:t>'</a:t>
            </a:r>
            <a:r>
              <a:rPr lang="en-US" sz="3900" b="1" dirty="0">
                <a:solidFill>
                  <a:srgbClr val="FFEA18"/>
                </a:solidFill>
                <a:latin typeface="Comic Sans MS" pitchFamily="22" charset="0"/>
                <a:ea typeface="ＭＳ Ｐゴシック" pitchFamily="22" charset="-128"/>
                <a:cs typeface="ＭＳ Ｐゴシック" pitchFamily="22" charset="-128"/>
              </a:rPr>
              <a:t>s Letters "Scripture"!</a:t>
            </a:r>
          </a:p>
        </p:txBody>
      </p:sp>
      <p:pic>
        <p:nvPicPr>
          <p:cNvPr id="240654" name="Picture 2"/>
          <p:cNvPicPr>
            <a:picLocks noChangeAspect="1" noChangeArrowheads="1"/>
          </p:cNvPicPr>
          <p:nvPr/>
        </p:nvPicPr>
        <p:blipFill>
          <a:blip r:embed="rId3">
            <a:extLst>
              <a:ext uri="{28A0092B-C50C-407E-A947-70E740481C1C}">
                <a14:useLocalDpi xmlns:a14="http://schemas.microsoft.com/office/drawing/2010/main" val="0"/>
              </a:ext>
            </a:extLst>
          </a:blip>
          <a:srcRect l="41283" t="50153" r="49077" b="40526"/>
          <a:stretch>
            <a:fillRect/>
          </a:stretch>
        </p:blipFill>
        <p:spPr bwMode="auto">
          <a:xfrm>
            <a:off x="468313" y="2708275"/>
            <a:ext cx="14382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Tree>
    <p:extLst>
      <p:ext uri="{BB962C8B-B14F-4D97-AF65-F5344CB8AC3E}">
        <p14:creationId xmlns:p14="http://schemas.microsoft.com/office/powerpoint/2010/main" val="185241156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7380"/>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36" fill="hold" grpId="0" nodeType="afterEffect">
                                  <p:stCondLst>
                                    <p:cond delay="100"/>
                                  </p:stCondLst>
                                  <p:childTnLst>
                                    <p:set>
                                      <p:cBhvr>
                                        <p:cTn id="9" dur="1" fill="hold">
                                          <p:stCondLst>
                                            <p:cond delay="0"/>
                                          </p:stCondLst>
                                        </p:cTn>
                                        <p:tgtEl>
                                          <p:spTgt spid="357379"/>
                                        </p:tgtEl>
                                        <p:attrNameLst>
                                          <p:attrName>style.visibility</p:attrName>
                                        </p:attrNameLst>
                                      </p:cBhvr>
                                      <p:to>
                                        <p:strVal val="visible"/>
                                      </p:to>
                                    </p:set>
                                    <p:anim calcmode="lin" valueType="num">
                                      <p:cBhvr>
                                        <p:cTn id="10" dur="500" fill="hold"/>
                                        <p:tgtEl>
                                          <p:spTgt spid="357379"/>
                                        </p:tgtEl>
                                        <p:attrNameLst>
                                          <p:attrName>ppt_w</p:attrName>
                                        </p:attrNameLst>
                                      </p:cBhvr>
                                      <p:tavLst>
                                        <p:tav tm="0">
                                          <p:val>
                                            <p:strVal val="(6*min(max(#ppt_w*#ppt_h,.3),1)-7.4)/-.7*#ppt_w"/>
                                          </p:val>
                                        </p:tav>
                                        <p:tav tm="100000">
                                          <p:val>
                                            <p:strVal val="#ppt_w"/>
                                          </p:val>
                                        </p:tav>
                                      </p:tavLst>
                                    </p:anim>
                                    <p:anim calcmode="lin" valueType="num">
                                      <p:cBhvr>
                                        <p:cTn id="11" dur="500" fill="hold"/>
                                        <p:tgtEl>
                                          <p:spTgt spid="357379"/>
                                        </p:tgtEl>
                                        <p:attrNameLst>
                                          <p:attrName>ppt_h</p:attrName>
                                        </p:attrNameLst>
                                      </p:cBhvr>
                                      <p:tavLst>
                                        <p:tav tm="0">
                                          <p:val>
                                            <p:strVal val="(6*min(max(#ppt_w*#ppt_h,.3),1)-7.4)/-.7*#ppt_h"/>
                                          </p:val>
                                        </p:tav>
                                        <p:tav tm="100000">
                                          <p:val>
                                            <p:strVal val="#ppt_h"/>
                                          </p:val>
                                        </p:tav>
                                      </p:tavLst>
                                    </p:anim>
                                    <p:anim calcmode="lin" valueType="num">
                                      <p:cBhvr>
                                        <p:cTn id="12" dur="500" fill="hold"/>
                                        <p:tgtEl>
                                          <p:spTgt spid="357379"/>
                                        </p:tgtEl>
                                        <p:attrNameLst>
                                          <p:attrName>ppt_x</p:attrName>
                                        </p:attrNameLst>
                                      </p:cBhvr>
                                      <p:tavLst>
                                        <p:tav tm="0">
                                          <p:val>
                                            <p:fltVal val="0.5"/>
                                          </p:val>
                                        </p:tav>
                                        <p:tav tm="100000">
                                          <p:val>
                                            <p:strVal val="#ppt_x"/>
                                          </p:val>
                                        </p:tav>
                                      </p:tavLst>
                                    </p:anim>
                                    <p:anim calcmode="lin" valueType="num">
                                      <p:cBhvr>
                                        <p:cTn id="13" dur="500" fill="hold"/>
                                        <p:tgtEl>
                                          <p:spTgt spid="357379"/>
                                        </p:tgtEl>
                                        <p:attrNameLst>
                                          <p:attrName>ppt_y</p:attrName>
                                        </p:attrNameLst>
                                      </p:cBhvr>
                                      <p:tavLst>
                                        <p:tav tm="0">
                                          <p:val>
                                            <p:strVal val="1+(6*min(max(#ppt_w*#ppt_h,.3),1)-7.4)/-.7*#ppt_h/2"/>
                                          </p:val>
                                        </p:tav>
                                        <p:tav tm="100000">
                                          <p:val>
                                            <p:strVal val="#ppt_y"/>
                                          </p:val>
                                        </p:tav>
                                      </p:tavLst>
                                    </p:anim>
                                  </p:childTnLst>
                                </p:cTn>
                              </p:par>
                            </p:childTnLst>
                          </p:cTn>
                        </p:par>
                        <p:par>
                          <p:cTn id="14" fill="hold" nodeType="afterGroup">
                            <p:stCondLst>
                              <p:cond delay="600"/>
                            </p:stCondLst>
                            <p:childTnLst>
                              <p:par>
                                <p:cTn id="15" presetID="23" presetClass="entr" presetSubtype="36" fill="hold" grpId="0" nodeType="afterEffect">
                                  <p:stCondLst>
                                    <p:cond delay="100"/>
                                  </p:stCondLst>
                                  <p:childTnLst>
                                    <p:set>
                                      <p:cBhvr>
                                        <p:cTn id="16" dur="1" fill="hold">
                                          <p:stCondLst>
                                            <p:cond delay="0"/>
                                          </p:stCondLst>
                                        </p:cTn>
                                        <p:tgtEl>
                                          <p:spTgt spid="357383"/>
                                        </p:tgtEl>
                                        <p:attrNameLst>
                                          <p:attrName>style.visibility</p:attrName>
                                        </p:attrNameLst>
                                      </p:cBhvr>
                                      <p:to>
                                        <p:strVal val="visible"/>
                                      </p:to>
                                    </p:set>
                                    <p:anim calcmode="lin" valueType="num">
                                      <p:cBhvr>
                                        <p:cTn id="17" dur="500" fill="hold"/>
                                        <p:tgtEl>
                                          <p:spTgt spid="357383"/>
                                        </p:tgtEl>
                                        <p:attrNameLst>
                                          <p:attrName>ppt_w</p:attrName>
                                        </p:attrNameLst>
                                      </p:cBhvr>
                                      <p:tavLst>
                                        <p:tav tm="0">
                                          <p:val>
                                            <p:strVal val="(6*min(max(#ppt_w*#ppt_h,.3),1)-7.4)/-.7*#ppt_w"/>
                                          </p:val>
                                        </p:tav>
                                        <p:tav tm="100000">
                                          <p:val>
                                            <p:strVal val="#ppt_w"/>
                                          </p:val>
                                        </p:tav>
                                      </p:tavLst>
                                    </p:anim>
                                    <p:anim calcmode="lin" valueType="num">
                                      <p:cBhvr>
                                        <p:cTn id="18" dur="500" fill="hold"/>
                                        <p:tgtEl>
                                          <p:spTgt spid="357383"/>
                                        </p:tgtEl>
                                        <p:attrNameLst>
                                          <p:attrName>ppt_h</p:attrName>
                                        </p:attrNameLst>
                                      </p:cBhvr>
                                      <p:tavLst>
                                        <p:tav tm="0">
                                          <p:val>
                                            <p:strVal val="(6*min(max(#ppt_w*#ppt_h,.3),1)-7.4)/-.7*#ppt_h"/>
                                          </p:val>
                                        </p:tav>
                                        <p:tav tm="100000">
                                          <p:val>
                                            <p:strVal val="#ppt_h"/>
                                          </p:val>
                                        </p:tav>
                                      </p:tavLst>
                                    </p:anim>
                                    <p:anim calcmode="lin" valueType="num">
                                      <p:cBhvr>
                                        <p:cTn id="19" dur="500" fill="hold"/>
                                        <p:tgtEl>
                                          <p:spTgt spid="357383"/>
                                        </p:tgtEl>
                                        <p:attrNameLst>
                                          <p:attrName>ppt_x</p:attrName>
                                        </p:attrNameLst>
                                      </p:cBhvr>
                                      <p:tavLst>
                                        <p:tav tm="0">
                                          <p:val>
                                            <p:fltVal val="0.5"/>
                                          </p:val>
                                        </p:tav>
                                        <p:tav tm="100000">
                                          <p:val>
                                            <p:strVal val="#ppt_x"/>
                                          </p:val>
                                        </p:tav>
                                      </p:tavLst>
                                    </p:anim>
                                    <p:anim calcmode="lin" valueType="num">
                                      <p:cBhvr>
                                        <p:cTn id="20" dur="500" fill="hold"/>
                                        <p:tgtEl>
                                          <p:spTgt spid="357383"/>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1200"/>
                            </p:stCondLst>
                            <p:childTnLst>
                              <p:par>
                                <p:cTn id="22" presetID="23" presetClass="entr" presetSubtype="36" fill="hold" grpId="0" nodeType="afterEffect">
                                  <p:stCondLst>
                                    <p:cond delay="100"/>
                                  </p:stCondLst>
                                  <p:childTnLst>
                                    <p:set>
                                      <p:cBhvr>
                                        <p:cTn id="23" dur="1" fill="hold">
                                          <p:stCondLst>
                                            <p:cond delay="0"/>
                                          </p:stCondLst>
                                        </p:cTn>
                                        <p:tgtEl>
                                          <p:spTgt spid="357384"/>
                                        </p:tgtEl>
                                        <p:attrNameLst>
                                          <p:attrName>style.visibility</p:attrName>
                                        </p:attrNameLst>
                                      </p:cBhvr>
                                      <p:to>
                                        <p:strVal val="visible"/>
                                      </p:to>
                                    </p:set>
                                    <p:anim calcmode="lin" valueType="num">
                                      <p:cBhvr>
                                        <p:cTn id="24" dur="500" fill="hold"/>
                                        <p:tgtEl>
                                          <p:spTgt spid="357384"/>
                                        </p:tgtEl>
                                        <p:attrNameLst>
                                          <p:attrName>ppt_w</p:attrName>
                                        </p:attrNameLst>
                                      </p:cBhvr>
                                      <p:tavLst>
                                        <p:tav tm="0">
                                          <p:val>
                                            <p:strVal val="(6*min(max(#ppt_w*#ppt_h,.3),1)-7.4)/-.7*#ppt_w"/>
                                          </p:val>
                                        </p:tav>
                                        <p:tav tm="100000">
                                          <p:val>
                                            <p:strVal val="#ppt_w"/>
                                          </p:val>
                                        </p:tav>
                                      </p:tavLst>
                                    </p:anim>
                                    <p:anim calcmode="lin" valueType="num">
                                      <p:cBhvr>
                                        <p:cTn id="25" dur="500" fill="hold"/>
                                        <p:tgtEl>
                                          <p:spTgt spid="357384"/>
                                        </p:tgtEl>
                                        <p:attrNameLst>
                                          <p:attrName>ppt_h</p:attrName>
                                        </p:attrNameLst>
                                      </p:cBhvr>
                                      <p:tavLst>
                                        <p:tav tm="0">
                                          <p:val>
                                            <p:strVal val="(6*min(max(#ppt_w*#ppt_h,.3),1)-7.4)/-.7*#ppt_h"/>
                                          </p:val>
                                        </p:tav>
                                        <p:tav tm="100000">
                                          <p:val>
                                            <p:strVal val="#ppt_h"/>
                                          </p:val>
                                        </p:tav>
                                      </p:tavLst>
                                    </p:anim>
                                    <p:anim calcmode="lin" valueType="num">
                                      <p:cBhvr>
                                        <p:cTn id="26" dur="500" fill="hold"/>
                                        <p:tgtEl>
                                          <p:spTgt spid="357384"/>
                                        </p:tgtEl>
                                        <p:attrNameLst>
                                          <p:attrName>ppt_x</p:attrName>
                                        </p:attrNameLst>
                                      </p:cBhvr>
                                      <p:tavLst>
                                        <p:tav tm="0">
                                          <p:val>
                                            <p:fltVal val="0.5"/>
                                          </p:val>
                                        </p:tav>
                                        <p:tav tm="100000">
                                          <p:val>
                                            <p:strVal val="#ppt_x"/>
                                          </p:val>
                                        </p:tav>
                                      </p:tavLst>
                                    </p:anim>
                                    <p:anim calcmode="lin" valueType="num">
                                      <p:cBhvr>
                                        <p:cTn id="27" dur="500" fill="hold"/>
                                        <p:tgtEl>
                                          <p:spTgt spid="357384"/>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800"/>
                            </p:stCondLst>
                            <p:childTnLst>
                              <p:par>
                                <p:cTn id="29" presetID="23" presetClass="entr" presetSubtype="36" fill="hold" grpId="0" nodeType="afterEffect">
                                  <p:stCondLst>
                                    <p:cond delay="100"/>
                                  </p:stCondLst>
                                  <p:childTnLst>
                                    <p:set>
                                      <p:cBhvr>
                                        <p:cTn id="30" dur="1" fill="hold">
                                          <p:stCondLst>
                                            <p:cond delay="0"/>
                                          </p:stCondLst>
                                        </p:cTn>
                                        <p:tgtEl>
                                          <p:spTgt spid="357385"/>
                                        </p:tgtEl>
                                        <p:attrNameLst>
                                          <p:attrName>style.visibility</p:attrName>
                                        </p:attrNameLst>
                                      </p:cBhvr>
                                      <p:to>
                                        <p:strVal val="visible"/>
                                      </p:to>
                                    </p:set>
                                    <p:anim calcmode="lin" valueType="num">
                                      <p:cBhvr>
                                        <p:cTn id="31" dur="500" fill="hold"/>
                                        <p:tgtEl>
                                          <p:spTgt spid="357385"/>
                                        </p:tgtEl>
                                        <p:attrNameLst>
                                          <p:attrName>ppt_w</p:attrName>
                                        </p:attrNameLst>
                                      </p:cBhvr>
                                      <p:tavLst>
                                        <p:tav tm="0">
                                          <p:val>
                                            <p:strVal val="(6*min(max(#ppt_w*#ppt_h,.3),1)-7.4)/-.7*#ppt_w"/>
                                          </p:val>
                                        </p:tav>
                                        <p:tav tm="100000">
                                          <p:val>
                                            <p:strVal val="#ppt_w"/>
                                          </p:val>
                                        </p:tav>
                                      </p:tavLst>
                                    </p:anim>
                                    <p:anim calcmode="lin" valueType="num">
                                      <p:cBhvr>
                                        <p:cTn id="32" dur="500" fill="hold"/>
                                        <p:tgtEl>
                                          <p:spTgt spid="357385"/>
                                        </p:tgtEl>
                                        <p:attrNameLst>
                                          <p:attrName>ppt_h</p:attrName>
                                        </p:attrNameLst>
                                      </p:cBhvr>
                                      <p:tavLst>
                                        <p:tav tm="0">
                                          <p:val>
                                            <p:strVal val="(6*min(max(#ppt_w*#ppt_h,.3),1)-7.4)/-.7*#ppt_h"/>
                                          </p:val>
                                        </p:tav>
                                        <p:tav tm="100000">
                                          <p:val>
                                            <p:strVal val="#ppt_h"/>
                                          </p:val>
                                        </p:tav>
                                      </p:tavLst>
                                    </p:anim>
                                    <p:anim calcmode="lin" valueType="num">
                                      <p:cBhvr>
                                        <p:cTn id="33" dur="500" fill="hold"/>
                                        <p:tgtEl>
                                          <p:spTgt spid="357385"/>
                                        </p:tgtEl>
                                        <p:attrNameLst>
                                          <p:attrName>ppt_x</p:attrName>
                                        </p:attrNameLst>
                                      </p:cBhvr>
                                      <p:tavLst>
                                        <p:tav tm="0">
                                          <p:val>
                                            <p:fltVal val="0.5"/>
                                          </p:val>
                                        </p:tav>
                                        <p:tav tm="100000">
                                          <p:val>
                                            <p:strVal val="#ppt_x"/>
                                          </p:val>
                                        </p:tav>
                                      </p:tavLst>
                                    </p:anim>
                                    <p:anim calcmode="lin" valueType="num">
                                      <p:cBhvr>
                                        <p:cTn id="34" dur="500" fill="hold"/>
                                        <p:tgtEl>
                                          <p:spTgt spid="357385"/>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2400"/>
                            </p:stCondLst>
                            <p:childTnLst>
                              <p:par>
                                <p:cTn id="36" presetID="23" presetClass="entr" presetSubtype="36" fill="hold" grpId="0" nodeType="afterEffect">
                                  <p:stCondLst>
                                    <p:cond delay="100"/>
                                  </p:stCondLst>
                                  <p:childTnLst>
                                    <p:set>
                                      <p:cBhvr>
                                        <p:cTn id="37" dur="1" fill="hold">
                                          <p:stCondLst>
                                            <p:cond delay="0"/>
                                          </p:stCondLst>
                                        </p:cTn>
                                        <p:tgtEl>
                                          <p:spTgt spid="357386"/>
                                        </p:tgtEl>
                                        <p:attrNameLst>
                                          <p:attrName>style.visibility</p:attrName>
                                        </p:attrNameLst>
                                      </p:cBhvr>
                                      <p:to>
                                        <p:strVal val="visible"/>
                                      </p:to>
                                    </p:set>
                                    <p:anim calcmode="lin" valueType="num">
                                      <p:cBhvr>
                                        <p:cTn id="38" dur="500" fill="hold"/>
                                        <p:tgtEl>
                                          <p:spTgt spid="357386"/>
                                        </p:tgtEl>
                                        <p:attrNameLst>
                                          <p:attrName>ppt_w</p:attrName>
                                        </p:attrNameLst>
                                      </p:cBhvr>
                                      <p:tavLst>
                                        <p:tav tm="0">
                                          <p:val>
                                            <p:strVal val="(6*min(max(#ppt_w*#ppt_h,.3),1)-7.4)/-.7*#ppt_w"/>
                                          </p:val>
                                        </p:tav>
                                        <p:tav tm="100000">
                                          <p:val>
                                            <p:strVal val="#ppt_w"/>
                                          </p:val>
                                        </p:tav>
                                      </p:tavLst>
                                    </p:anim>
                                    <p:anim calcmode="lin" valueType="num">
                                      <p:cBhvr>
                                        <p:cTn id="39" dur="500" fill="hold"/>
                                        <p:tgtEl>
                                          <p:spTgt spid="357386"/>
                                        </p:tgtEl>
                                        <p:attrNameLst>
                                          <p:attrName>ppt_h</p:attrName>
                                        </p:attrNameLst>
                                      </p:cBhvr>
                                      <p:tavLst>
                                        <p:tav tm="0">
                                          <p:val>
                                            <p:strVal val="(6*min(max(#ppt_w*#ppt_h,.3),1)-7.4)/-.7*#ppt_h"/>
                                          </p:val>
                                        </p:tav>
                                        <p:tav tm="100000">
                                          <p:val>
                                            <p:strVal val="#ppt_h"/>
                                          </p:val>
                                        </p:tav>
                                      </p:tavLst>
                                    </p:anim>
                                    <p:anim calcmode="lin" valueType="num">
                                      <p:cBhvr>
                                        <p:cTn id="40" dur="500" fill="hold"/>
                                        <p:tgtEl>
                                          <p:spTgt spid="357386"/>
                                        </p:tgtEl>
                                        <p:attrNameLst>
                                          <p:attrName>ppt_x</p:attrName>
                                        </p:attrNameLst>
                                      </p:cBhvr>
                                      <p:tavLst>
                                        <p:tav tm="0">
                                          <p:val>
                                            <p:fltVal val="0.5"/>
                                          </p:val>
                                        </p:tav>
                                        <p:tav tm="100000">
                                          <p:val>
                                            <p:strVal val="#ppt_x"/>
                                          </p:val>
                                        </p:tav>
                                      </p:tavLst>
                                    </p:anim>
                                    <p:anim calcmode="lin" valueType="num">
                                      <p:cBhvr>
                                        <p:cTn id="41" dur="500" fill="hold"/>
                                        <p:tgtEl>
                                          <p:spTgt spid="357386"/>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3000"/>
                            </p:stCondLst>
                            <p:childTnLst>
                              <p:par>
                                <p:cTn id="43" presetID="23" presetClass="entr" presetSubtype="36" fill="hold" grpId="0" nodeType="afterEffect">
                                  <p:stCondLst>
                                    <p:cond delay="100"/>
                                  </p:stCondLst>
                                  <p:childTnLst>
                                    <p:set>
                                      <p:cBhvr>
                                        <p:cTn id="44" dur="1" fill="hold">
                                          <p:stCondLst>
                                            <p:cond delay="0"/>
                                          </p:stCondLst>
                                        </p:cTn>
                                        <p:tgtEl>
                                          <p:spTgt spid="357387"/>
                                        </p:tgtEl>
                                        <p:attrNameLst>
                                          <p:attrName>style.visibility</p:attrName>
                                        </p:attrNameLst>
                                      </p:cBhvr>
                                      <p:to>
                                        <p:strVal val="visible"/>
                                      </p:to>
                                    </p:set>
                                    <p:anim calcmode="lin" valueType="num">
                                      <p:cBhvr>
                                        <p:cTn id="45" dur="500" fill="hold"/>
                                        <p:tgtEl>
                                          <p:spTgt spid="357387"/>
                                        </p:tgtEl>
                                        <p:attrNameLst>
                                          <p:attrName>ppt_w</p:attrName>
                                        </p:attrNameLst>
                                      </p:cBhvr>
                                      <p:tavLst>
                                        <p:tav tm="0">
                                          <p:val>
                                            <p:strVal val="(6*min(max(#ppt_w*#ppt_h,.3),1)-7.4)/-.7*#ppt_w"/>
                                          </p:val>
                                        </p:tav>
                                        <p:tav tm="100000">
                                          <p:val>
                                            <p:strVal val="#ppt_w"/>
                                          </p:val>
                                        </p:tav>
                                      </p:tavLst>
                                    </p:anim>
                                    <p:anim calcmode="lin" valueType="num">
                                      <p:cBhvr>
                                        <p:cTn id="46" dur="500" fill="hold"/>
                                        <p:tgtEl>
                                          <p:spTgt spid="357387"/>
                                        </p:tgtEl>
                                        <p:attrNameLst>
                                          <p:attrName>ppt_h</p:attrName>
                                        </p:attrNameLst>
                                      </p:cBhvr>
                                      <p:tavLst>
                                        <p:tav tm="0">
                                          <p:val>
                                            <p:strVal val="(6*min(max(#ppt_w*#ppt_h,.3),1)-7.4)/-.7*#ppt_h"/>
                                          </p:val>
                                        </p:tav>
                                        <p:tav tm="100000">
                                          <p:val>
                                            <p:strVal val="#ppt_h"/>
                                          </p:val>
                                        </p:tav>
                                      </p:tavLst>
                                    </p:anim>
                                    <p:anim calcmode="lin" valueType="num">
                                      <p:cBhvr>
                                        <p:cTn id="47" dur="500" fill="hold"/>
                                        <p:tgtEl>
                                          <p:spTgt spid="357387"/>
                                        </p:tgtEl>
                                        <p:attrNameLst>
                                          <p:attrName>ppt_x</p:attrName>
                                        </p:attrNameLst>
                                      </p:cBhvr>
                                      <p:tavLst>
                                        <p:tav tm="0">
                                          <p:val>
                                            <p:fltVal val="0.5"/>
                                          </p:val>
                                        </p:tav>
                                        <p:tav tm="100000">
                                          <p:val>
                                            <p:strVal val="#ppt_x"/>
                                          </p:val>
                                        </p:tav>
                                      </p:tavLst>
                                    </p:anim>
                                    <p:anim calcmode="lin" valueType="num">
                                      <p:cBhvr>
                                        <p:cTn id="48" dur="500" fill="hold"/>
                                        <p:tgtEl>
                                          <p:spTgt spid="357387"/>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3600"/>
                            </p:stCondLst>
                            <p:childTnLst>
                              <p:par>
                                <p:cTn id="50" presetID="23" presetClass="entr" presetSubtype="36" fill="hold" grpId="0" nodeType="afterEffect">
                                  <p:stCondLst>
                                    <p:cond delay="100"/>
                                  </p:stCondLst>
                                  <p:childTnLst>
                                    <p:set>
                                      <p:cBhvr>
                                        <p:cTn id="51" dur="1" fill="hold">
                                          <p:stCondLst>
                                            <p:cond delay="0"/>
                                          </p:stCondLst>
                                        </p:cTn>
                                        <p:tgtEl>
                                          <p:spTgt spid="357388"/>
                                        </p:tgtEl>
                                        <p:attrNameLst>
                                          <p:attrName>style.visibility</p:attrName>
                                        </p:attrNameLst>
                                      </p:cBhvr>
                                      <p:to>
                                        <p:strVal val="visible"/>
                                      </p:to>
                                    </p:set>
                                    <p:anim calcmode="lin" valueType="num">
                                      <p:cBhvr>
                                        <p:cTn id="52" dur="500" fill="hold"/>
                                        <p:tgtEl>
                                          <p:spTgt spid="357388"/>
                                        </p:tgtEl>
                                        <p:attrNameLst>
                                          <p:attrName>ppt_w</p:attrName>
                                        </p:attrNameLst>
                                      </p:cBhvr>
                                      <p:tavLst>
                                        <p:tav tm="0">
                                          <p:val>
                                            <p:strVal val="(6*min(max(#ppt_w*#ppt_h,.3),1)-7.4)/-.7*#ppt_w"/>
                                          </p:val>
                                        </p:tav>
                                        <p:tav tm="100000">
                                          <p:val>
                                            <p:strVal val="#ppt_w"/>
                                          </p:val>
                                        </p:tav>
                                      </p:tavLst>
                                    </p:anim>
                                    <p:anim calcmode="lin" valueType="num">
                                      <p:cBhvr>
                                        <p:cTn id="53" dur="500" fill="hold"/>
                                        <p:tgtEl>
                                          <p:spTgt spid="357388"/>
                                        </p:tgtEl>
                                        <p:attrNameLst>
                                          <p:attrName>ppt_h</p:attrName>
                                        </p:attrNameLst>
                                      </p:cBhvr>
                                      <p:tavLst>
                                        <p:tav tm="0">
                                          <p:val>
                                            <p:strVal val="(6*min(max(#ppt_w*#ppt_h,.3),1)-7.4)/-.7*#ppt_h"/>
                                          </p:val>
                                        </p:tav>
                                        <p:tav tm="100000">
                                          <p:val>
                                            <p:strVal val="#ppt_h"/>
                                          </p:val>
                                        </p:tav>
                                      </p:tavLst>
                                    </p:anim>
                                    <p:anim calcmode="lin" valueType="num">
                                      <p:cBhvr>
                                        <p:cTn id="54" dur="500" fill="hold"/>
                                        <p:tgtEl>
                                          <p:spTgt spid="357388"/>
                                        </p:tgtEl>
                                        <p:attrNameLst>
                                          <p:attrName>ppt_x</p:attrName>
                                        </p:attrNameLst>
                                      </p:cBhvr>
                                      <p:tavLst>
                                        <p:tav tm="0">
                                          <p:val>
                                            <p:fltVal val="0.5"/>
                                          </p:val>
                                        </p:tav>
                                        <p:tav tm="100000">
                                          <p:val>
                                            <p:strVal val="#ppt_x"/>
                                          </p:val>
                                        </p:tav>
                                      </p:tavLst>
                                    </p:anim>
                                    <p:anim calcmode="lin" valueType="num">
                                      <p:cBhvr>
                                        <p:cTn id="55" dur="500" fill="hold"/>
                                        <p:tgtEl>
                                          <p:spTgt spid="357388"/>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4200"/>
                            </p:stCondLst>
                            <p:childTnLst>
                              <p:par>
                                <p:cTn id="57" presetID="23" presetClass="entr" presetSubtype="36" fill="hold" grpId="0" nodeType="afterEffect">
                                  <p:stCondLst>
                                    <p:cond delay="100"/>
                                  </p:stCondLst>
                                  <p:childTnLst>
                                    <p:set>
                                      <p:cBhvr>
                                        <p:cTn id="58" dur="1" fill="hold">
                                          <p:stCondLst>
                                            <p:cond delay="0"/>
                                          </p:stCondLst>
                                        </p:cTn>
                                        <p:tgtEl>
                                          <p:spTgt spid="357389"/>
                                        </p:tgtEl>
                                        <p:attrNameLst>
                                          <p:attrName>style.visibility</p:attrName>
                                        </p:attrNameLst>
                                      </p:cBhvr>
                                      <p:to>
                                        <p:strVal val="visible"/>
                                      </p:to>
                                    </p:set>
                                    <p:anim calcmode="lin" valueType="num">
                                      <p:cBhvr>
                                        <p:cTn id="59" dur="500" fill="hold"/>
                                        <p:tgtEl>
                                          <p:spTgt spid="357389"/>
                                        </p:tgtEl>
                                        <p:attrNameLst>
                                          <p:attrName>ppt_w</p:attrName>
                                        </p:attrNameLst>
                                      </p:cBhvr>
                                      <p:tavLst>
                                        <p:tav tm="0">
                                          <p:val>
                                            <p:strVal val="(6*min(max(#ppt_w*#ppt_h,.3),1)-7.4)/-.7*#ppt_w"/>
                                          </p:val>
                                        </p:tav>
                                        <p:tav tm="100000">
                                          <p:val>
                                            <p:strVal val="#ppt_w"/>
                                          </p:val>
                                        </p:tav>
                                      </p:tavLst>
                                    </p:anim>
                                    <p:anim calcmode="lin" valueType="num">
                                      <p:cBhvr>
                                        <p:cTn id="60" dur="500" fill="hold"/>
                                        <p:tgtEl>
                                          <p:spTgt spid="357389"/>
                                        </p:tgtEl>
                                        <p:attrNameLst>
                                          <p:attrName>ppt_h</p:attrName>
                                        </p:attrNameLst>
                                      </p:cBhvr>
                                      <p:tavLst>
                                        <p:tav tm="0">
                                          <p:val>
                                            <p:strVal val="(6*min(max(#ppt_w*#ppt_h,.3),1)-7.4)/-.7*#ppt_h"/>
                                          </p:val>
                                        </p:tav>
                                        <p:tav tm="100000">
                                          <p:val>
                                            <p:strVal val="#ppt_h"/>
                                          </p:val>
                                        </p:tav>
                                      </p:tavLst>
                                    </p:anim>
                                    <p:anim calcmode="lin" valueType="num">
                                      <p:cBhvr>
                                        <p:cTn id="61" dur="500" fill="hold"/>
                                        <p:tgtEl>
                                          <p:spTgt spid="357389"/>
                                        </p:tgtEl>
                                        <p:attrNameLst>
                                          <p:attrName>ppt_x</p:attrName>
                                        </p:attrNameLst>
                                      </p:cBhvr>
                                      <p:tavLst>
                                        <p:tav tm="0">
                                          <p:val>
                                            <p:fltVal val="0.5"/>
                                          </p:val>
                                        </p:tav>
                                        <p:tav tm="100000">
                                          <p:val>
                                            <p:strVal val="#ppt_x"/>
                                          </p:val>
                                        </p:tav>
                                      </p:tavLst>
                                    </p:anim>
                                    <p:anim calcmode="lin" valueType="num">
                                      <p:cBhvr>
                                        <p:cTn id="62" dur="500" fill="hold"/>
                                        <p:tgtEl>
                                          <p:spTgt spid="357389"/>
                                        </p:tgtEl>
                                        <p:attrNameLst>
                                          <p:attrName>ppt_y</p:attrName>
                                        </p:attrNameLst>
                                      </p:cBhvr>
                                      <p:tavLst>
                                        <p:tav tm="0">
                                          <p:val>
                                            <p:strVal val="1+(6*min(max(#ppt_w*#ppt_h,.3),1)-7.4)/-.7*#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738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738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7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animBg="1"/>
      <p:bldP spid="357380" grpId="0"/>
      <p:bldP spid="357381" grpId="0"/>
      <p:bldP spid="357382" grpId="0" animBg="1"/>
      <p:bldP spid="357383" grpId="0" animBg="1"/>
      <p:bldP spid="357384" grpId="0" animBg="1"/>
      <p:bldP spid="357385" grpId="0" animBg="1"/>
      <p:bldP spid="357386" grpId="0" animBg="1"/>
      <p:bldP spid="357387" grpId="0" animBg="1"/>
      <p:bldP spid="357388" grpId="0" animBg="1"/>
      <p:bldP spid="357389" grpId="0" animBg="1"/>
      <p:bldP spid="3573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1026"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259" name="Rectangle 1027"/>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52260" name="Rectangle 1028"/>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a:p>
            <a:pPr eaLnBrk="1" hangingPunct="1">
              <a:defRPr/>
            </a:pPr>
            <a:r>
              <a:rPr lang="en-US">
                <a:latin typeface="Arial" charset="0"/>
                <a:ea typeface="ＭＳ Ｐゴシック" charset="0"/>
                <a:cs typeface="ＭＳ Ｐゴシック" charset="0"/>
              </a:rPr>
              <a:t>Doctrine</a:t>
            </a:r>
          </a:p>
        </p:txBody>
      </p:sp>
      <p:pic>
        <p:nvPicPr>
          <p:cNvPr id="242692" name="Picture 1029"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693" name="Text Box 1030"/>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17046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500"/>
                                        <p:tgtEl>
                                          <p:spTgt spid="352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60">
                                            <p:txEl>
                                              <p:pRg st="1" end="1"/>
                                            </p:txEl>
                                          </p:spTgt>
                                        </p:tgtEl>
                                        <p:attrNameLst>
                                          <p:attrName>style.visibility</p:attrName>
                                        </p:attrNameLst>
                                      </p:cBhvr>
                                      <p:to>
                                        <p:strVal val="visible"/>
                                      </p:to>
                                    </p:set>
                                    <p:animEffect transition="in" filter="dissolve">
                                      <p:cBhvr>
                                        <p:cTn id="12" dur="500"/>
                                        <p:tgtEl>
                                          <p:spTgt spid="3522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2260">
                                            <p:txEl>
                                              <p:pRg st="2" end="2"/>
                                            </p:txEl>
                                          </p:spTgt>
                                        </p:tgtEl>
                                        <p:attrNameLst>
                                          <p:attrName>style.visibility</p:attrName>
                                        </p:attrNameLst>
                                      </p:cBhvr>
                                      <p:to>
                                        <p:strVal val="visible"/>
                                      </p:to>
                                    </p:set>
                                    <p:animEffect transition="in" filter="dissolve">
                                      <p:cBhvr>
                                        <p:cTn id="17" dur="500"/>
                                        <p:tgtEl>
                                          <p:spTgt spid="352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1st Cent.</a:t>
            </a: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AD 325</a:t>
            </a: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Matthew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Luke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John</a:t>
            </a: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Council of Nicaea</a:t>
            </a: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Individuals</a:t>
            </a: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Pseudo-Barnabas (70-130)</a:t>
            </a:r>
          </a:p>
        </p:txBody>
      </p:sp>
      <p:sp>
        <p:nvSpPr>
          <p:cNvPr id="415758" name="Text Box 15"/>
          <p:cNvSpPr txBox="1">
            <a:spLocks noChangeArrowheads="1"/>
          </p:cNvSpPr>
          <p:nvPr/>
        </p:nvSpPr>
        <p:spPr bwMode="auto">
          <a:xfrm>
            <a:off x="76200" y="22860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 Citation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or allusion</a:t>
            </a:r>
          </a:p>
        </p:txBody>
      </p:sp>
      <p:sp>
        <p:nvSpPr>
          <p:cNvPr id="415759" name="Text Box 16"/>
          <p:cNvSpPr txBox="1">
            <a:spLocks noChangeArrowheads="1"/>
          </p:cNvSpPr>
          <p:nvPr/>
        </p:nvSpPr>
        <p:spPr bwMode="auto">
          <a:xfrm>
            <a:off x="76200" y="29718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 Named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as authentic</a:t>
            </a: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Clement of Rome (95-97)</a:t>
            </a: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Polycarp (110-150)</a:t>
            </a: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Hermas (115-140)</a:t>
            </a: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Didache (120-150)</a:t>
            </a: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Papias (130-140)</a:t>
            </a: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Irenaeus (130-202)</a:t>
            </a: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Justin Martyr (150-155)</a:t>
            </a: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Origen (185-254)</a:t>
            </a: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90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Cyril of Jerusalem (315-386)</a:t>
            </a: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Marcion (140)</a:t>
            </a: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Muratonian (170)</a:t>
            </a: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Barococcio (206)</a:t>
            </a: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Apostolic (300)</a:t>
            </a: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Tatian Diatesseron (170)</a:t>
            </a: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Latin (150-170)</a:t>
            </a: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Syriac (200)</a:t>
            </a: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0E500"/>
                </a:solidFill>
                <a:effectLst/>
                <a:uLnTx/>
                <a:uFillTx/>
                <a:latin typeface="Arial" charset="0"/>
                <a:ea typeface="ＭＳ Ｐゴシック" charset="0"/>
              </a:rPr>
              <a:t>Canons</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66CCFF"/>
                </a:solidFill>
                <a:effectLst/>
                <a:uLnTx/>
                <a:uFillTx/>
                <a:latin typeface="Arial" charset="0"/>
                <a:ea typeface="ＭＳ Ｐゴシック" charset="0"/>
              </a:rPr>
              <a:t>Translations</a:t>
            </a: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rPr>
              <a:t>Acceptance of the Four Gospels Before Nicaea</a:t>
            </a:r>
          </a:p>
        </p:txBody>
      </p:sp>
      <p:sp>
        <p:nvSpPr>
          <p:cNvPr id="415834" name="Text Box 91"/>
          <p:cNvSpPr txBox="1">
            <a:spLocks noChangeArrowheads="1"/>
          </p:cNvSpPr>
          <p:nvPr/>
        </p:nvSpPr>
        <p:spPr bwMode="auto">
          <a:xfrm>
            <a:off x="76200" y="6477000"/>
            <a:ext cx="6096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Geisler &amp; Nix, </a:t>
            </a:r>
            <a:r>
              <a:rPr kumimoji="0" lang="en-US" sz="1400" b="1" i="1" u="none" strike="noStrike" kern="1200" cap="none" spc="0" normalizeH="0" baseline="0" noProof="0">
                <a:ln>
                  <a:noFill/>
                </a:ln>
                <a:solidFill>
                  <a:srgbClr val="FFFFFF"/>
                </a:solidFill>
                <a:effectLst/>
                <a:uLnTx/>
                <a:uFillTx/>
                <a:latin typeface="Arial" charset="0"/>
                <a:ea typeface="ＭＳ Ｐゴシック" charset="0"/>
              </a:rPr>
              <a:t>Introduction to the Bible </a:t>
            </a: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(Chicago: Moody, 1968) </a:t>
            </a:r>
          </a:p>
        </p:txBody>
      </p:sp>
      <p:grpSp>
        <p:nvGrpSpPr>
          <p:cNvPr id="415835" name="Group 92"/>
          <p:cNvGrpSpPr>
            <a:grpSpLocks/>
          </p:cNvGrpSpPr>
          <p:nvPr/>
        </p:nvGrpSpPr>
        <p:grpSpPr bwMode="auto">
          <a:xfrm>
            <a:off x="990600" y="4995863"/>
            <a:ext cx="1600200" cy="1481137"/>
            <a:chOff x="720" y="3168"/>
            <a:chExt cx="1008" cy="933"/>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Thomas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50-140</a:t>
              </a:r>
            </a:p>
          </p:txBody>
        </p:sp>
      </p:grpSp>
      <p:grpSp>
        <p:nvGrpSpPr>
          <p:cNvPr id="415836" name="Group 95"/>
          <p:cNvGrpSpPr>
            <a:grpSpLocks/>
          </p:cNvGrpSpPr>
          <p:nvPr/>
        </p:nvGrpSpPr>
        <p:grpSpPr bwMode="auto">
          <a:xfrm>
            <a:off x="2590800" y="4995863"/>
            <a:ext cx="1600200" cy="1481137"/>
            <a:chOff x="1728" y="3195"/>
            <a:chExt cx="1008" cy="933"/>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Judas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170?</a:t>
              </a:r>
            </a:p>
          </p:txBody>
        </p:sp>
      </p:grpSp>
      <p:sp>
        <p:nvSpPr>
          <p:cNvPr id="99" name="Text Box 2"/>
          <p:cNvSpPr txBox="1">
            <a:spLocks noChangeArrowheads="1"/>
          </p:cNvSpPr>
          <p:nvPr/>
        </p:nvSpPr>
        <p:spPr bwMode="auto">
          <a:xfrm>
            <a:off x="-36777" y="106367"/>
            <a:ext cx="8746075"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New Testament Canon During the First Four Centuries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H. Wayne House</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37171"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50946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18</TotalTime>
  <Words>801</Words>
  <Application>Microsoft Macintosh PowerPoint</Application>
  <PresentationFormat>On-screen Show (4:3)</PresentationFormat>
  <Paragraphs>192</Paragraphs>
  <Slides>12</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26</vt:lpstr>
      <vt:lpstr>BONES</vt:lpstr>
      <vt:lpstr>Arial</vt:lpstr>
      <vt:lpstr>Arial Black</vt:lpstr>
      <vt:lpstr>Calibri</vt:lpstr>
      <vt:lpstr>Comic Sans MS</vt:lpstr>
      <vt:lpstr>Monotype Sorts</vt:lpstr>
      <vt:lpstr>Times</vt:lpstr>
      <vt:lpstr>Times New Roman</vt:lpstr>
      <vt:lpstr>Wingdings</vt:lpstr>
      <vt:lpstr>Beam</vt:lpstr>
      <vt:lpstr>untitled 1</vt:lpstr>
      <vt:lpstr>5_Blank Presentation</vt:lpstr>
      <vt:lpstr>3_Orbit</vt:lpstr>
      <vt:lpstr>New Testament Critical Studies</vt:lpstr>
      <vt:lpstr>NT Canonicity</vt:lpstr>
      <vt:lpstr>Really Early Fragments!</vt:lpstr>
      <vt:lpstr>Why No Original NT Documents?</vt:lpstr>
      <vt:lpstr>NT Canonicity</vt:lpstr>
      <vt:lpstr>Paul Called Luke's Gospel "Scripture" within 5 years!</vt:lpstr>
      <vt:lpstr>Peter Also Called Paul's Letters "Scripture"!</vt:lpstr>
      <vt:lpstr>NT Canonicity</vt:lpstr>
      <vt:lpstr>Clearing History</vt:lpstr>
      <vt:lpstr>Extant Copies of Pagan vs. NT Writings</vt:lpstr>
      <vt:lpstr>Black</vt:lpstr>
      <vt:lpstr>NT Backgrounds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Canonicity</dc:title>
  <dc:creator>Rick Griffith</dc:creator>
  <cp:lastModifiedBy>Rick Griffith</cp:lastModifiedBy>
  <cp:revision>6</cp:revision>
  <dcterms:created xsi:type="dcterms:W3CDTF">2016-06-11T13:54:09Z</dcterms:created>
  <dcterms:modified xsi:type="dcterms:W3CDTF">2022-08-31T14:57:57Z</dcterms:modified>
</cp:coreProperties>
</file>